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4" r:id="rId2"/>
  </p:sldMasterIdLst>
  <p:notesMasterIdLst>
    <p:notesMasterId r:id="rId30"/>
  </p:notesMasterIdLst>
  <p:sldIdLst>
    <p:sldId id="256" r:id="rId3"/>
    <p:sldId id="257" r:id="rId4"/>
    <p:sldId id="271" r:id="rId5"/>
    <p:sldId id="291" r:id="rId6"/>
    <p:sldId id="289" r:id="rId7"/>
    <p:sldId id="290" r:id="rId8"/>
    <p:sldId id="288" r:id="rId9"/>
    <p:sldId id="270" r:id="rId10"/>
    <p:sldId id="272" r:id="rId11"/>
    <p:sldId id="273" r:id="rId12"/>
    <p:sldId id="274" r:id="rId13"/>
    <p:sldId id="267" r:id="rId14"/>
    <p:sldId id="268" r:id="rId15"/>
    <p:sldId id="275" r:id="rId16"/>
    <p:sldId id="276" r:id="rId17"/>
    <p:sldId id="279" r:id="rId18"/>
    <p:sldId id="277" r:id="rId19"/>
    <p:sldId id="278" r:id="rId20"/>
    <p:sldId id="258" r:id="rId21"/>
    <p:sldId id="259" r:id="rId22"/>
    <p:sldId id="280" r:id="rId23"/>
    <p:sldId id="282" r:id="rId24"/>
    <p:sldId id="283" r:id="rId25"/>
    <p:sldId id="284" r:id="rId26"/>
    <p:sldId id="285" r:id="rId27"/>
    <p:sldId id="286" r:id="rId28"/>
    <p:sldId id="287" r:id="rId29"/>
  </p:sldIdLst>
  <p:sldSz cx="9144000" cy="6858000" type="screen4x3"/>
  <p:notesSz cx="6858000" cy="9144000"/>
  <p:defaultTextStyle>
    <a:defPPr>
      <a:defRPr lang="ru-RU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Раздел по умолчанию" id="{F3037E06-07C9-4BBE-94DD-FEF0D99A3983}">
          <p14:sldIdLst>
            <p14:sldId id="256"/>
            <p14:sldId id="257"/>
            <p14:sldId id="271"/>
            <p14:sldId id="270"/>
            <p14:sldId id="272"/>
            <p14:sldId id="273"/>
            <p14:sldId id="274"/>
            <p14:sldId id="267"/>
            <p14:sldId id="268"/>
            <p14:sldId id="275"/>
            <p14:sldId id="276"/>
            <p14:sldId id="279"/>
            <p14:sldId id="277"/>
            <p14:sldId id="278"/>
            <p14:sldId id="258"/>
          </p14:sldIdLst>
        </p14:section>
        <p14:section name="Раздел без заголовка" id="{944E1FE5-DB91-45BD-95BB-F2BB7A14258E}">
          <p14:sldIdLst>
            <p14:sldId id="259"/>
            <p14:sldId id="280"/>
            <p14:sldId id="282"/>
            <p14:sldId id="283"/>
            <p14:sldId id="284"/>
            <p14:sldId id="285"/>
            <p14:sldId id="286"/>
            <p14:sldId id="287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63" autoAdjust="0"/>
    <p:restoredTop sz="94660"/>
  </p:normalViewPr>
  <p:slideViewPr>
    <p:cSldViewPr>
      <p:cViewPr>
        <p:scale>
          <a:sx n="70" d="100"/>
          <a:sy n="70" d="100"/>
        </p:scale>
        <p:origin x="-2184" y="-8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>
              <a:defRPr sz="1200"/>
            </a:lvl1pPr>
          </a:lstStyle>
          <a:p>
            <a:fld id="{2447E72A-D913-4DC2-9E0A-E520CE8FCC86}" type="datetimeFigureOut">
              <a:rPr lang="ru-RU" smtClean="0"/>
              <a:pPr/>
              <a:t>29.08.2016</a:t>
            </a:fld>
            <a:endParaRPr lang="ru-R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/>
          <a:p>
            <a:endParaRPr lang="ru-R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>
              <a:defRPr sz="1200"/>
            </a:lvl1pPr>
          </a:lstStyle>
          <a:p>
            <a:fld id="{A5D78FC6-CE17-4259-A63C-DDFC12E048F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576478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rtl="0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Начальные</a:t>
            </a:r>
            <a:r>
              <a:rPr lang="ru-RU" baseline="0" dirty="0" smtClean="0"/>
              <a:t> сведения</a:t>
            </a:r>
            <a:r>
              <a:rPr lang="ru-RU" dirty="0" smtClean="0"/>
              <a:t>о курсе, </a:t>
            </a:r>
            <a:r>
              <a:rPr lang="ru-RU" baseline="0" dirty="0" smtClean="0"/>
              <a:t>а также книги (пособия) и материалы, необходимые для занятия/проекта.</a:t>
            </a:r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baseline="0" dirty="0" smtClean="0"/>
              <a:t>Введение</a:t>
            </a:r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Цели</a:t>
            </a:r>
            <a:r>
              <a:rPr lang="ru-RU" baseline="0" dirty="0" smtClean="0"/>
              <a:t> обучения и ожидаемые умения и навыки, вырабатываемые в ходе обучения. </a:t>
            </a:r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Перечень </a:t>
            </a:r>
            <a:r>
              <a:rPr lang="ru-RU" baseline="0" dirty="0" smtClean="0"/>
              <a:t>используемых терминов. </a:t>
            </a:r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ru-RU" smtClean="0"/>
              <a:pPr/>
              <a:t>19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Методика проведения и этапы</a:t>
            </a:r>
            <a:r>
              <a:rPr lang="ru-RU" baseline="0" dirty="0" smtClean="0"/>
              <a:t> или слайд лекции с аудиовизуальным сопровождением.</a:t>
            </a:r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ru-RU" smtClean="0"/>
              <a:pPr/>
              <a:t>20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Методика проведения и этапы</a:t>
            </a:r>
            <a:r>
              <a:rPr lang="ru-RU" baseline="0" dirty="0" smtClean="0"/>
              <a:t> или слайд лекции с аудиовизуальным сопровождением.</a:t>
            </a:r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ru-RU" smtClean="0"/>
              <a:pPr/>
              <a:t>22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Методика проведения и этапы</a:t>
            </a:r>
            <a:r>
              <a:rPr lang="ru-RU" baseline="0" dirty="0" smtClean="0"/>
              <a:t> или слайд лекции с аудиовизуальным сопровождением.</a:t>
            </a:r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ru-RU" smtClean="0"/>
              <a:pPr/>
              <a:t>23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Методика проведения и этапы</a:t>
            </a:r>
            <a:r>
              <a:rPr lang="ru-RU" baseline="0" dirty="0" smtClean="0"/>
              <a:t> или слайд лекции с аудиовизуальным сопровождением.</a:t>
            </a:r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ru-RU" smtClean="0"/>
              <a:pPr/>
              <a:t>24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Методика проведения и этапы</a:t>
            </a:r>
            <a:r>
              <a:rPr lang="ru-RU" baseline="0" dirty="0" smtClean="0"/>
              <a:t> или слайд лекции с аудиовизуальным сопровождением.</a:t>
            </a:r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ru-RU" smtClean="0"/>
              <a:pPr/>
              <a:t>25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Методика проведения и этапы</a:t>
            </a:r>
            <a:r>
              <a:rPr lang="ru-RU" baseline="0" dirty="0" smtClean="0"/>
              <a:t> или слайд лекции с аудиовизуальным сопровождением.</a:t>
            </a:r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ru-RU" smtClean="0"/>
              <a:pPr/>
              <a:t>26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Методика проведения и этапы</a:t>
            </a:r>
            <a:r>
              <a:rPr lang="ru-RU" baseline="0" dirty="0" smtClean="0"/>
              <a:t> или слайд лекции с аудиовизуальным сопровождением.</a:t>
            </a:r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ru-RU" smtClean="0"/>
              <a:pPr/>
              <a:t>27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blipFill dpi="0" rotWithShape="1">
          <a:blip r:embed="rId2" cstate="print">
            <a:lum bright="42000" contrast="-68000"/>
          </a:blip>
          <a:srcRect/>
          <a:stretch>
            <a:fillRect l="-30000" t="-20000" r="-2000" b="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pPr algn="ctr"/>
            <a:fld id="{743653DA-8BF4-4869-96FE-9BCF43372D46}" type="datetime8">
              <a:rPr lang="ru-RU" smtClean="0"/>
              <a:pPr algn="ctr"/>
              <a:t>29.08.2016 16:00</a:t>
            </a:fld>
            <a:endParaRPr lang="ru-RU" sz="2000" dirty="0">
              <a:solidFill>
                <a:srgbClr val="FFFFFF"/>
              </a:solidFill>
            </a:endParaRP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 algn="r"/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2AC53DF-4216-466D-99A7-94400E6C2A25}" type="slidenum">
              <a:rPr lang="ru-RU" smtClean="0"/>
              <a:pPr/>
              <a:t>‹#›</a:t>
            </a:fld>
            <a:endParaRPr lang="ru-RU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29108-AC8D-4212-9283-60D9E99BF07A}" type="datetime8">
              <a:rPr lang="ru-RU" smtClean="0"/>
              <a:pPr/>
              <a:t>29.08.2016 16:00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AD93096-5B34-4342-9326-69289CEAE4C2}" type="slidenum">
              <a:rPr lang="ru-RU" smtClean="0"/>
              <a:pPr/>
              <a:t>‹#›</a:t>
            </a:fld>
            <a:endParaRPr lang="ru-RU" dirty="0">
              <a:solidFill>
                <a:srgbClr val="FFFFFF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ED3D3-6235-4F4C-B439-DF277FB555A7}" type="datetime8">
              <a:rPr lang="ru-RU" smtClean="0"/>
              <a:pPr/>
              <a:t>29.08.2016 16:00</a:t>
            </a:fld>
            <a:endParaRPr lang="ru-RU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pPr algn="ctr"/>
            <a:fld id="{1AD93096-5B34-4342-9326-69289CEAE4C2}" type="slidenum">
              <a:rPr lang="ru-RU" smtClean="0"/>
              <a:pPr algn="ctr"/>
              <a:t>‹#›</a:t>
            </a:fld>
            <a:endParaRPr lang="ru-RU" sz="2400" dirty="0">
              <a:solidFill>
                <a:srgbClr val="FFFFFF"/>
              </a:solidFill>
            </a:endParaRPr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3B5F1E3E-4B2F-4895-B65E-28B2E64F39F6}" type="datetime8">
              <a:rPr lang="ru-RU" smtClean="0"/>
              <a:pPr/>
              <a:t>29.08.2016 16:00</a:t>
            </a:fld>
            <a:endParaRPr lang="ru-RU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pPr algn="ctr"/>
            <a:fld id="{1AD93096-5B34-4342-9326-69289CEAE4C2}" type="slidenum">
              <a:rPr lang="ru-RU" smtClean="0"/>
              <a:pPr algn="ctr"/>
              <a:t>‹#›</a:t>
            </a:fld>
            <a:endParaRPr lang="ru-RU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63085435-8225-4333-BFFA-0096413F0D76}" type="datetime8">
              <a:rPr lang="ru-RU" smtClean="0"/>
              <a:pPr/>
              <a:t>29.08.2016 16:00</a:t>
            </a:fld>
            <a:endParaRPr lang="ru-RU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pPr algn="ctr"/>
            <a:fld id="{1AD93096-5B34-4342-9326-69289CEAE4C2}" type="slidenum">
              <a:rPr lang="ru-RU" smtClean="0"/>
              <a:pPr algn="ctr"/>
              <a:t>‹#›</a:t>
            </a:fld>
            <a:endParaRPr lang="ru-RU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3C494-2A87-468C-A21B-CB14FB9ABB00}" type="datetime8">
              <a:rPr lang="ru-RU" smtClean="0"/>
              <a:pPr/>
              <a:t>29.08.2016 16:00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AD93096-5B34-4342-9326-69289CEAE4C2}" type="slidenum">
              <a:rPr lang="ru-RU" smtClean="0"/>
              <a:pPr/>
              <a:t>‹#›</a:t>
            </a:fld>
            <a:endParaRPr lang="ru-RU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80FA0-5B31-4864-A2BB-719EA5A679C6}" type="datetime8">
              <a:rPr lang="ru-RU" smtClean="0"/>
              <a:pPr/>
              <a:t>29.08.2016 16:00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AD93096-5B34-4342-9326-69289CEAE4C2}" type="slidenum">
              <a:rPr lang="ru-RU" smtClean="0"/>
              <a:pPr/>
              <a:t>‹#›</a:t>
            </a:fld>
            <a:endParaRPr lang="ru-RU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CC0C8-36B8-442A-833D-B6AACE86BB77}" type="datetime8">
              <a:rPr lang="ru-RU" smtClean="0"/>
              <a:pPr/>
              <a:t>29.08.2016 16:00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AD93096-5B34-4342-9326-69289CEAE4C2}" type="slidenum">
              <a:rPr lang="ru-RU" smtClean="0"/>
              <a:pPr/>
              <a:t>‹#›</a:t>
            </a:fld>
            <a:endParaRPr lang="ru-RU" dirty="0">
              <a:solidFill>
                <a:srgbClr val="FFFFFF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pic>
        <p:nvPicPr>
          <p:cNvPr id="8" name="Picture 7" descr="sm_pencil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612648" y="1755648"/>
            <a:ext cx="1615307" cy="2145615"/>
          </a:xfrm>
          <a:prstGeom prst="rect">
            <a:avLst/>
          </a:prstGeom>
          <a:ln w="50800" cap="sq" cmpd="dbl">
            <a:solidFill>
              <a:schemeClr val="accent2"/>
            </a:solidFill>
            <a:miter lim="800000"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51E20EC5-AC53-4169-941E-EDF10CD23748}" type="datetime8">
              <a:rPr lang="ru-RU" smtClean="0"/>
              <a:pPr/>
              <a:t>29.08.2016 16:00</a:t>
            </a:fld>
            <a:endParaRPr lang="ru-RU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pPr algn="ctr"/>
            <a:fld id="{1AD93096-5B34-4342-9326-69289CEAE4C2}" type="slidenum">
              <a:rPr lang="ru-RU" smtClean="0"/>
              <a:pPr algn="ctr"/>
              <a:t>‹#›</a:t>
            </a:fld>
            <a:endParaRPr lang="ru-RU" sz="2800" dirty="0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ru-RU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lang="ru-RU" smtClean="0"/>
              <a:t>Вставка рисунка</a:t>
            </a:r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816DF-213E-421B-92D3-C068DBB023D6}" type="datetime8">
              <a:rPr lang="ru-RU" smtClean="0">
                <a:solidFill>
                  <a:schemeClr val="tx2"/>
                </a:solidFill>
              </a:rPr>
              <a:pPr/>
              <a:t>29.08.2016 16:00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C53DF-4216-466D-99A7-94400E6C2A25}" type="slidenum">
              <a:rPr lang="ru-RU" sz="1200" smtClean="0">
                <a:solidFill>
                  <a:schemeClr val="tx2"/>
                </a:solidFill>
              </a:rPr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8D3816DF-213E-421B-92D3-C068DBB023D6}" type="datetime8">
              <a:rPr lang="ru-RU" smtClean="0">
                <a:solidFill>
                  <a:schemeClr val="tx2"/>
                </a:solidFill>
              </a:rPr>
              <a:pPr/>
              <a:t>29.08.2016 16:00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72AC53DF-4216-466D-99A7-94400E6C2A25}" type="slidenum">
              <a:rPr lang="ru-RU" sz="1200" smtClean="0">
                <a:solidFill>
                  <a:schemeClr val="tx2"/>
                </a:solidFill>
              </a:rPr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>
              <a:defRPr sz="1400">
                <a:solidFill>
                  <a:schemeClr val="tx2"/>
                </a:solidFill>
              </a:defRPr>
            </a:lvl1pPr>
          </a:lstStyle>
          <a:p>
            <a:fld id="{8D3816DF-213E-421B-92D3-C068DBB023D6}" type="datetime8">
              <a:rPr lang="ru-RU" smtClean="0">
                <a:solidFill>
                  <a:schemeClr val="tx2"/>
                </a:solidFill>
              </a:rPr>
              <a:pPr/>
              <a:t>29.08.2016 16:00</a:t>
            </a:fld>
            <a:endParaRPr lang="ru-RU" sz="1400" dirty="0">
              <a:solidFill>
                <a:schemeClr val="tx2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>
              <a:defRPr sz="1400">
                <a:solidFill>
                  <a:schemeClr val="tx2"/>
                </a:solidFill>
              </a:defRPr>
            </a:lvl1pPr>
          </a:lstStyle>
          <a:p>
            <a:pPr algn="r"/>
            <a:endParaRPr lang="ru-RU" sz="1400" dirty="0">
              <a:solidFill>
                <a:schemeClr val="tx2"/>
              </a:solidFill>
            </a:endParaRPr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>
              <a:defRPr sz="1400" b="1">
                <a:solidFill>
                  <a:srgbClr val="FFFFFF"/>
                </a:solidFill>
              </a:defRPr>
            </a:lvl1pPr>
          </a:lstStyle>
          <a:p>
            <a:pPr algn="ctr"/>
            <a:fld id="{72AC53DF-4216-466D-99A7-94400E6C2A25}" type="slidenum">
              <a:rPr lang="ru-RU" sz="1200" smtClean="0">
                <a:solidFill>
                  <a:schemeClr val="tx2"/>
                </a:solidFill>
              </a:rPr>
              <a:pPr algn="ctr"/>
              <a:t>‹#›</a:t>
            </a:fld>
            <a:endParaRPr lang="ru-RU" sz="1400" b="1" dirty="0">
              <a:solidFill>
                <a:srgbClr val="FFFFF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</p:sldLayoutIdLst>
  <p:txStyles>
    <p:titleStyle>
      <a:lvl1pPr algn="l" rtl="0" eaLnBrk="1" latinLnBrk="0" hangingPunct="1"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ctrTitle"/>
          </p:nvPr>
        </p:nvSpPr>
        <p:spPr>
          <a:xfrm>
            <a:off x="1259632" y="2500306"/>
            <a:ext cx="6646112" cy="14478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подготовка и издание учебно-методической литературы в ПОО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Rectangle 2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5810200" cy="685800"/>
          </a:xfrm>
        </p:spPr>
        <p:txBody>
          <a:bodyPr>
            <a:normAutofit/>
          </a:bodyPr>
          <a:lstStyle/>
          <a:p>
            <a:pPr algn="r"/>
            <a:r>
              <a:rPr lang="ru-RU" dirty="0" smtClean="0"/>
              <a:t>О. В. Баталова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796136" y="4500570"/>
            <a:ext cx="30621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cap="all" dirty="0" smtClean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Виды  </a:t>
            </a:r>
          </a:p>
          <a:p>
            <a:r>
              <a:rPr lang="ru-RU" sz="2400" b="1" cap="all" dirty="0" smtClean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учебных  изданий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000" dirty="0" smtClean="0"/>
              <a:t>Госты</a:t>
            </a:r>
            <a:r>
              <a:rPr lang="ru-RU" sz="3000" dirty="0" smtClean="0"/>
              <a:t>, используемые в редакционно-издательской деятельности</a:t>
            </a:r>
            <a:endParaRPr lang="ru-RU" sz="3000" dirty="0"/>
          </a:p>
        </p:txBody>
      </p:sp>
      <p:sp>
        <p:nvSpPr>
          <p:cNvPr id="3" name="Rectangle 2"/>
          <p:cNvSpPr>
            <a:spLocks noGrp="1"/>
          </p:cNvSpPr>
          <p:nvPr>
            <p:ph sz="quarter" idx="1"/>
          </p:nvPr>
        </p:nvSpPr>
        <p:spPr>
          <a:xfrm>
            <a:off x="609600" y="1752600"/>
            <a:ext cx="7820052" cy="4572000"/>
          </a:xfrm>
          <a:ln w="19050" cmpd="dbl">
            <a:solidFill>
              <a:schemeClr val="accent2">
                <a:lumMod val="75000"/>
              </a:schemeClr>
            </a:solidFill>
          </a:ln>
        </p:spPr>
        <p:txBody>
          <a:bodyPr>
            <a:normAutofit fontScale="77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ru-RU" dirty="0" smtClean="0"/>
              <a:t>ГОСТ Р 7.60.-2003 «Издания.  Основные виды»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ГОСТ 7.80-2000 «Заголовок»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ГОСТ 7.86-2003</a:t>
            </a:r>
            <a:r>
              <a:rPr lang="en-US" dirty="0" smtClean="0"/>
              <a:t> </a:t>
            </a:r>
            <a:r>
              <a:rPr lang="ru-RU" dirty="0" smtClean="0"/>
              <a:t>«Издания. Общие требования к издательской аннотации»</a:t>
            </a:r>
          </a:p>
          <a:p>
            <a:r>
              <a:rPr lang="ru-RU" dirty="0" smtClean="0"/>
              <a:t>ГОСТ Р 7.0.1–2003 «Издания. Знак охраны авторского права»</a:t>
            </a:r>
          </a:p>
          <a:p>
            <a:pPr>
              <a:buFont typeface="Wingdings" pitchFamily="2" charset="2"/>
              <a:buChar char="Ø"/>
            </a:pPr>
            <a:r>
              <a:rPr lang="ru-RU" sz="2800" dirty="0" smtClean="0"/>
              <a:t>ГОСТ Р 7.0.4-2006 «Издания. Выходные сведения»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ГОСТ Р 7.0.12-2011 «Сокращение слов и словосочетаний на русском языке»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ГОСТ Р 7.0.5-2008 «Библиографическая ссылка»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ГОСТ 7.1-2003 Библиографическая запись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Федеральный закон «О защите детей от информации</a:t>
            </a:r>
            <a:r>
              <a:rPr lang="ru-RU" sz="2800" dirty="0" smtClean="0"/>
              <a:t>, причиняющей вред их здоровью и развитию»</a:t>
            </a:r>
            <a:r>
              <a:rPr lang="en-US" sz="2800" dirty="0" smtClean="0"/>
              <a:t> </a:t>
            </a:r>
            <a:r>
              <a:rPr lang="ru-RU" sz="2800" dirty="0" smtClean="0"/>
              <a:t>от 29.12.2010 №</a:t>
            </a:r>
            <a:r>
              <a:rPr lang="en-US" sz="2800" dirty="0" smtClean="0"/>
              <a:t> </a:t>
            </a:r>
            <a:r>
              <a:rPr lang="en-US" sz="2800" dirty="0" smtClean="0">
                <a:latin typeface="Calibri" pitchFamily="34" charset="0"/>
                <a:cs typeface="Calibri" pitchFamily="34" charset="0"/>
              </a:rPr>
              <a:t>436</a:t>
            </a:r>
            <a:r>
              <a:rPr lang="en-US" sz="2800" dirty="0" smtClean="0"/>
              <a:t>-</a:t>
            </a:r>
            <a:r>
              <a:rPr lang="ru-RU" sz="2800" dirty="0" smtClean="0"/>
              <a:t>Ф</a:t>
            </a:r>
          </a:p>
          <a:p>
            <a:pPr>
              <a:buFont typeface="Wingdings" pitchFamily="2" charset="2"/>
              <a:buChar char="Ø"/>
            </a:pPr>
            <a:endParaRPr lang="ru-RU" dirty="0" smtClean="0"/>
          </a:p>
          <a:p>
            <a:pPr>
              <a:buFont typeface="Wingdings" pitchFamily="2" charset="2"/>
              <a:buChar char="Ø"/>
            </a:pPr>
            <a:endParaRPr lang="ru-RU" dirty="0" smtClean="0"/>
          </a:p>
          <a:p>
            <a:pPr>
              <a:buFont typeface="Wingdings" pitchFamily="2" charset="2"/>
              <a:buChar char="Ø"/>
            </a:pPr>
            <a:endParaRPr lang="ru-RU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Учебное издание </a:t>
            </a:r>
            <a:r>
              <a:rPr lang="ru-RU" dirty="0" smtClean="0">
                <a:sym typeface="Symbol"/>
              </a:rPr>
              <a:t> это…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endParaRPr lang="ru-RU" dirty="0" smtClean="0">
              <a:sym typeface="Symbol"/>
            </a:endParaRPr>
          </a:p>
          <a:p>
            <a:endParaRPr lang="ru-RU" dirty="0" smtClean="0">
              <a:sym typeface="Symbol"/>
            </a:endParaRPr>
          </a:p>
          <a:p>
            <a:r>
              <a:rPr lang="ru-RU" dirty="0" smtClean="0">
                <a:sym typeface="Symbol"/>
              </a:rPr>
              <a:t>издание, содержащее систематизированные сведения научного или прикладного характера, изложенные в форме, удобной для изучения и преподавания, и рассчитанное на обучающихся разного возраста и степени обучения.</a:t>
            </a:r>
          </a:p>
          <a:p>
            <a:endParaRPr lang="ru-RU" dirty="0" smtClean="0">
              <a:sym typeface="Symbo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Заголовок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612648" y="1412776"/>
            <a:ext cx="8153400" cy="5256584"/>
          </a:xfrm>
        </p:spPr>
        <p:txBody>
          <a:bodyPr>
            <a:normAutofit/>
          </a:bodyPr>
          <a:lstStyle/>
          <a:p>
            <a:endParaRPr lang="ru-RU" sz="1600" dirty="0" smtClean="0">
              <a:sym typeface="Symbol"/>
            </a:endParaRPr>
          </a:p>
          <a:p>
            <a:r>
              <a:rPr lang="ru-RU" sz="1600" dirty="0" smtClean="0"/>
              <a:t>Состоит из единообразно сформулированной основной части, при необходимости дополняемой уточняющими сведениями — идентифицирующими признаками.</a:t>
            </a:r>
          </a:p>
          <a:p>
            <a:r>
              <a:rPr lang="ru-RU" sz="1600" dirty="0" smtClean="0"/>
              <a:t>Основная часть заголовка может включать: имя лица, наименование организации, унифицированное заглавие, обозначение документа, географическое название и т. д.</a:t>
            </a:r>
          </a:p>
          <a:p>
            <a:r>
              <a:rPr lang="ru-RU" sz="1600" dirty="0" smtClean="0"/>
              <a:t>В качестве идентифицирующих признаков в заголовке могут быть приведены: даты, специальность, титул, сан, номер, название местности и другие сведения.</a:t>
            </a:r>
          </a:p>
          <a:p>
            <a:r>
              <a:rPr lang="ru-RU" sz="1600" dirty="0" smtClean="0"/>
              <a:t>Идентифицирующие признаки приводят в круглых скобках. Номера и даты указывают арабскими цифрами.</a:t>
            </a:r>
          </a:p>
          <a:p>
            <a:r>
              <a:rPr lang="ru-RU" sz="1600" dirty="0" smtClean="0"/>
              <a:t>При записи заголовка используют условные разделительные знаки:</a:t>
            </a:r>
          </a:p>
          <a:p>
            <a:pPr>
              <a:buNone/>
            </a:pPr>
            <a:r>
              <a:rPr lang="ru-RU" sz="1600" dirty="0" smtClean="0"/>
              <a:t>      "."точку; ","запятую; ";"точку с запятой; "( )" круглые скобки; "/"косую черту.</a:t>
            </a:r>
          </a:p>
          <a:p>
            <a:r>
              <a:rPr lang="ru-RU" sz="1600" dirty="0" smtClean="0"/>
              <a:t>При составлении заголовка соблюдают нормы современной орфографии. Прописные буквы приводят в соответствие с нормами языка, на котором составлен заголовок библиографической записи.</a:t>
            </a:r>
          </a:p>
          <a:p>
            <a:r>
              <a:rPr lang="ru-RU" sz="1600" dirty="0" smtClean="0"/>
              <a:t>Сведения в заголовке приводят, как правило, в именительном падеже.</a:t>
            </a:r>
          </a:p>
          <a:p>
            <a:r>
              <a:rPr lang="ru-RU" sz="1600" dirty="0" smtClean="0"/>
              <a:t>Не используют малоинформативные типовые заглавия, состоящие из слов «Каталог», «Бюллетень», «Труды», «Научные труды», «Ученые записки» и т. п.</a:t>
            </a:r>
            <a:endParaRPr lang="ru-RU" sz="1600" dirty="0" smtClean="0">
              <a:sym typeface="Symbo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648" y="692696"/>
            <a:ext cx="8153400" cy="129614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900" dirty="0" smtClean="0"/>
              <a:t>Аннотация</a:t>
            </a:r>
            <a:r>
              <a:rPr lang="en-US" sz="4900" dirty="0" smtClean="0"/>
              <a:t> </a:t>
            </a:r>
            <a:r>
              <a:rPr lang="ru-RU" sz="4900" dirty="0" smtClean="0"/>
              <a:t/>
            </a:r>
            <a:br>
              <a:rPr lang="ru-RU" sz="4900" dirty="0" smtClean="0"/>
            </a:br>
            <a:r>
              <a:rPr lang="ru-RU" sz="2200" dirty="0" smtClean="0"/>
              <a:t/>
            </a:r>
            <a:br>
              <a:rPr lang="ru-RU" sz="2200" dirty="0" smtClean="0"/>
            </a:b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612648" y="2276872"/>
            <a:ext cx="8153400" cy="4176464"/>
          </a:xfrm>
        </p:spPr>
        <p:txBody>
          <a:bodyPr>
            <a:normAutofit fontScale="85000" lnSpcReduction="20000"/>
          </a:bodyPr>
          <a:lstStyle/>
          <a:p>
            <a:r>
              <a:rPr lang="ru-RU" sz="3200" dirty="0" smtClean="0">
                <a:sym typeface="Symbol"/>
              </a:rPr>
              <a:t>Содержит краткую характеристику издания с точки зрения его целевого назначения, содержания, читательского адреса, издательско-полиграфической формы и других его особенностей.</a:t>
            </a:r>
          </a:p>
          <a:p>
            <a:endParaRPr lang="ru-RU" sz="3200" dirty="0" smtClean="0">
              <a:sym typeface="Symbol"/>
            </a:endParaRPr>
          </a:p>
          <a:p>
            <a:r>
              <a:rPr lang="ru-RU" sz="3200" dirty="0" smtClean="0">
                <a:sym typeface="Symbol"/>
              </a:rPr>
              <a:t>В аннотации указывается: ЧТО  дисциплина, курс, предмет; ЗАЧЕМ (о чём)  особенность издания, предназначение; КОМУ  возраст или иная характеристика обучающейся аудитории; оформление.</a:t>
            </a:r>
          </a:p>
          <a:p>
            <a:endParaRPr lang="ru-RU" sz="32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648" y="476672"/>
            <a:ext cx="8153400" cy="864096"/>
          </a:xfrm>
        </p:spPr>
        <p:txBody>
          <a:bodyPr>
            <a:normAutofit/>
          </a:bodyPr>
          <a:lstStyle/>
          <a:p>
            <a:pPr algn="ctr"/>
            <a:r>
              <a:rPr lang="ru-RU" sz="4900" dirty="0" smtClean="0"/>
              <a:t>Аннотация</a:t>
            </a:r>
            <a:r>
              <a:rPr lang="en-US" sz="4900" dirty="0" smtClean="0"/>
              <a:t> 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612648" y="1700808"/>
            <a:ext cx="8153400" cy="4968552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sz="3100" dirty="0" smtClean="0"/>
              <a:t>выполняет следующие функции:</a:t>
            </a:r>
          </a:p>
          <a:p>
            <a:r>
              <a:rPr lang="ru-RU" sz="2800" dirty="0" smtClean="0">
                <a:sym typeface="Symbol"/>
              </a:rPr>
              <a:t></a:t>
            </a:r>
            <a:r>
              <a:rPr lang="ru-RU" sz="2800" dirty="0" smtClean="0"/>
              <a:t> дает возможность установить основное содержание документа, определить его релевантность и решить, следует ли обращаться к полному тексту документа;</a:t>
            </a:r>
          </a:p>
          <a:p>
            <a:r>
              <a:rPr lang="ru-RU" sz="2800" dirty="0" smtClean="0">
                <a:sym typeface="Symbol"/>
              </a:rPr>
              <a:t>  </a:t>
            </a:r>
            <a:r>
              <a:rPr lang="ru-RU" sz="2800" dirty="0" smtClean="0"/>
              <a:t>предоставляет информацию о документе и устраняют необходимость чтения полного текста документа в случае, если документ представляет для читателя второстепенный интерес;</a:t>
            </a:r>
          </a:p>
          <a:p>
            <a:r>
              <a:rPr lang="ru-RU" sz="2800" dirty="0" smtClean="0">
                <a:sym typeface="Symbol"/>
              </a:rPr>
              <a:t>  </a:t>
            </a:r>
            <a:r>
              <a:rPr lang="ru-RU" sz="2800" dirty="0" smtClean="0"/>
              <a:t>используется в информационных, в том числе автоматизированных системах для поиска документов и информации.</a:t>
            </a:r>
          </a:p>
          <a:p>
            <a:pPr>
              <a:buNone/>
            </a:pPr>
            <a:endParaRPr lang="ru-RU" sz="2800" dirty="0" smtClean="0">
              <a:sym typeface="Symbol"/>
            </a:endParaRPr>
          </a:p>
          <a:p>
            <a:pPr>
              <a:buNone/>
            </a:pPr>
            <a:r>
              <a:rPr lang="ru-RU" sz="2800" dirty="0" smtClean="0">
                <a:sym typeface="Symbol"/>
              </a:rPr>
              <a:t>Объем издательской аннотации  600 знаков, в электронном издании  до 1000.</a:t>
            </a:r>
            <a:endParaRPr lang="ru-RU" sz="2800" dirty="0" smtClean="0"/>
          </a:p>
          <a:p>
            <a:pPr>
              <a:buNone/>
            </a:pPr>
            <a:endParaRPr lang="ru-RU" sz="2800" dirty="0" smtClean="0"/>
          </a:p>
          <a:p>
            <a:pPr>
              <a:buNone/>
            </a:pPr>
            <a:r>
              <a:rPr lang="ru-RU" sz="3100" dirty="0" smtClean="0"/>
              <a:t>Аннотация используется в качестве элемента библиографической записи, элемента выходных сведений и элемента оформления публикуемых материалов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648" y="404664"/>
            <a:ext cx="8153400" cy="936104"/>
          </a:xfrm>
        </p:spPr>
        <p:txBody>
          <a:bodyPr>
            <a:normAutofit/>
          </a:bodyPr>
          <a:lstStyle/>
          <a:p>
            <a:pPr algn="ctr"/>
            <a:r>
              <a:rPr lang="ru-RU" sz="4900" dirty="0" smtClean="0"/>
              <a:t>Выходные   сведения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51520" y="1484784"/>
            <a:ext cx="8514528" cy="5184576"/>
          </a:xfrm>
        </p:spPr>
        <p:txBody>
          <a:bodyPr>
            <a:normAutofit fontScale="47500" lnSpcReduction="20000"/>
          </a:bodyPr>
          <a:lstStyle/>
          <a:p>
            <a:endParaRPr lang="ru-RU" sz="32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dirty="0" smtClean="0"/>
              <a:t>- </a:t>
            </a:r>
            <a:r>
              <a:rPr lang="ru-RU" sz="4200" dirty="0" smtClean="0"/>
              <a:t>Международный стандартный номер сериального издания (</a:t>
            </a:r>
            <a:r>
              <a:rPr lang="en-US" sz="4200" dirty="0" smtClean="0"/>
              <a:t>ISSN</a:t>
            </a:r>
            <a:r>
              <a:rPr lang="ru-RU" sz="4200" dirty="0" smtClean="0"/>
              <a:t>);</a:t>
            </a:r>
          </a:p>
          <a:p>
            <a:r>
              <a:rPr lang="ru-RU" sz="4200" dirty="0" smtClean="0"/>
              <a:t>- надзаголовочные данные; </a:t>
            </a:r>
          </a:p>
          <a:p>
            <a:r>
              <a:rPr lang="ru-RU" sz="4200" dirty="0" smtClean="0"/>
              <a:t>- имя автора (соавторов); </a:t>
            </a:r>
          </a:p>
          <a:p>
            <a:r>
              <a:rPr lang="ru-RU" sz="4200" dirty="0" smtClean="0"/>
              <a:t>- заглавие издания; </a:t>
            </a:r>
          </a:p>
          <a:p>
            <a:r>
              <a:rPr lang="ru-RU" sz="4200" dirty="0" smtClean="0"/>
              <a:t>- подзаголовочные данные; </a:t>
            </a:r>
          </a:p>
          <a:p>
            <a:r>
              <a:rPr lang="ru-RU" sz="4200" dirty="0" smtClean="0"/>
              <a:t>- выходные данные</a:t>
            </a:r>
            <a:r>
              <a:rPr lang="en-US" sz="4200" dirty="0" smtClean="0"/>
              <a:t>  </a:t>
            </a:r>
            <a:r>
              <a:rPr lang="ru-RU" sz="4200" dirty="0" smtClean="0"/>
              <a:t>(место выпуска издания; имя издателя;  год выпуска издания); </a:t>
            </a:r>
          </a:p>
          <a:p>
            <a:r>
              <a:rPr lang="ru-RU" sz="4200" dirty="0" smtClean="0"/>
              <a:t>- классификационные индексы (УДК и ББК) и  авторский знак;  </a:t>
            </a:r>
          </a:p>
          <a:p>
            <a:r>
              <a:rPr lang="ru-RU" sz="4200" dirty="0" smtClean="0"/>
              <a:t>- международный стандартный книжный номер (</a:t>
            </a:r>
            <a:r>
              <a:rPr lang="en-US" sz="4200" dirty="0" smtClean="0"/>
              <a:t>ISBN</a:t>
            </a:r>
            <a:r>
              <a:rPr lang="ru-RU" sz="4200" dirty="0" smtClean="0"/>
              <a:t>); </a:t>
            </a:r>
          </a:p>
          <a:p>
            <a:r>
              <a:rPr lang="ru-RU" sz="4200" dirty="0" smtClean="0"/>
              <a:t>- знак охраны авторского права (©); </a:t>
            </a:r>
          </a:p>
          <a:p>
            <a:r>
              <a:rPr lang="ru-RU" sz="4200" dirty="0" smtClean="0"/>
              <a:t>- надвыпускные данные (вид издания по целевому назначению, полное имя автора (соавторов),  заглавие издания);</a:t>
            </a:r>
          </a:p>
          <a:p>
            <a:r>
              <a:rPr lang="ru-RU" sz="4200" dirty="0" smtClean="0"/>
              <a:t>- выпускные данные (дата подписания в печать;  формат бумаги и доля листа; объем издания в условных печатных листах;  тираж;  номер заказа полиграфического предприятия;  юридическое имя издателя и его адрес;  юридическое имя полиграфического предприятия и его адрес).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Виды учебных изданий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Учебник</a:t>
            </a:r>
          </a:p>
          <a:p>
            <a:r>
              <a:rPr lang="ru-RU" dirty="0" smtClean="0"/>
              <a:t>Учебное пособие</a:t>
            </a:r>
          </a:p>
          <a:p>
            <a:r>
              <a:rPr lang="ru-RU" dirty="0" smtClean="0"/>
              <a:t>Курс лекций*</a:t>
            </a:r>
          </a:p>
          <a:p>
            <a:r>
              <a:rPr lang="ru-RU" dirty="0" smtClean="0"/>
              <a:t>Рабочая тетрадь</a:t>
            </a:r>
          </a:p>
          <a:p>
            <a:r>
              <a:rPr lang="ru-RU" dirty="0" smtClean="0"/>
              <a:t>Учебно-методическое пособие</a:t>
            </a:r>
            <a:endParaRPr lang="en-US" dirty="0" smtClean="0"/>
          </a:p>
          <a:p>
            <a:r>
              <a:rPr lang="ru-RU" dirty="0" smtClean="0"/>
              <a:t>Методическое пособие*</a:t>
            </a:r>
          </a:p>
          <a:p>
            <a:r>
              <a:rPr lang="ru-RU" dirty="0" smtClean="0"/>
              <a:t>Методические рекомендации</a:t>
            </a:r>
            <a:r>
              <a:rPr lang="en-US" dirty="0" smtClean="0"/>
              <a:t>*</a:t>
            </a:r>
            <a:endParaRPr lang="ru-RU" dirty="0" smtClean="0"/>
          </a:p>
          <a:p>
            <a:r>
              <a:rPr lang="ru-RU" dirty="0" smtClean="0"/>
              <a:t>Методические указания</a:t>
            </a:r>
            <a:r>
              <a:rPr lang="en-US" dirty="0" smtClean="0"/>
              <a:t>*</a:t>
            </a:r>
            <a:endParaRPr lang="ru-RU" dirty="0" smtClean="0"/>
          </a:p>
          <a:p>
            <a:r>
              <a:rPr lang="ru-RU" dirty="0" smtClean="0"/>
              <a:t>Практикум</a:t>
            </a:r>
          </a:p>
          <a:p>
            <a:r>
              <a:rPr lang="ru-RU" dirty="0" smtClean="0"/>
              <a:t>Задачник</a:t>
            </a:r>
          </a:p>
          <a:p>
            <a:r>
              <a:rPr lang="ru-RU" dirty="0" smtClean="0"/>
              <a:t>Практическое пособие</a:t>
            </a:r>
          </a:p>
          <a:p>
            <a:r>
              <a:rPr lang="ru-RU" dirty="0" smtClean="0"/>
              <a:t>Хрестоматия</a:t>
            </a:r>
          </a:p>
          <a:p>
            <a:r>
              <a:rPr lang="ru-RU" dirty="0" smtClean="0"/>
              <a:t>Учебная программа</a:t>
            </a:r>
          </a:p>
          <a:p>
            <a:r>
              <a:rPr lang="ru-RU" dirty="0" smtClean="0"/>
              <a:t>Учебный комплект (учебно-методический комплекс)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800" dirty="0" smtClean="0"/>
              <a:t>Определения  видов учебных изданий</a:t>
            </a:r>
            <a:endParaRPr lang="ru-RU" sz="38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900634"/>
          </a:xfrm>
        </p:spPr>
        <p:txBody>
          <a:bodyPr>
            <a:normAutofit fontScale="70000" lnSpcReduction="20000"/>
          </a:bodyPr>
          <a:lstStyle/>
          <a:p>
            <a:endParaRPr lang="ru-RU" dirty="0" smtClean="0"/>
          </a:p>
          <a:p>
            <a:r>
              <a:rPr lang="ru-RU" sz="3100" dirty="0" smtClean="0"/>
              <a:t>Учебник </a:t>
            </a:r>
            <a:r>
              <a:rPr lang="ru-RU" sz="3100" dirty="0" smtClean="0">
                <a:sym typeface="Symbol"/>
              </a:rPr>
              <a:t> у</a:t>
            </a:r>
            <a:r>
              <a:rPr lang="ru-RU" sz="3100" dirty="0" smtClean="0"/>
              <a:t>чебное издание, содержащее систематическое изложение учебной дисциплины, ее раздела, части, соответствующее учебной программе, и официально утвержденное в качестве данного вида издания.</a:t>
            </a:r>
          </a:p>
          <a:p>
            <a:r>
              <a:rPr lang="ru-RU" sz="3100" dirty="0" smtClean="0"/>
              <a:t>Учебное пособие </a:t>
            </a:r>
            <a:r>
              <a:rPr lang="ru-RU" sz="3100" dirty="0" smtClean="0">
                <a:sym typeface="Symbol"/>
              </a:rPr>
              <a:t> у</a:t>
            </a:r>
            <a:r>
              <a:rPr lang="ru-RU" sz="3100" dirty="0" smtClean="0"/>
              <a:t>чебное издание, дополняющее или заменяющее частично или полностью учебник, официально утвержденное в качестве данного вида издания.</a:t>
            </a:r>
            <a:endParaRPr lang="ru-RU" sz="3100" dirty="0" smtClean="0">
              <a:sym typeface="Symbol"/>
            </a:endParaRPr>
          </a:p>
          <a:p>
            <a:r>
              <a:rPr lang="ru-RU" sz="3100" dirty="0" smtClean="0">
                <a:sym typeface="Symbol"/>
              </a:rPr>
              <a:t>Учебно-методическое пособие  у</a:t>
            </a:r>
            <a:r>
              <a:rPr lang="ru-RU" sz="3100" dirty="0" smtClean="0"/>
              <a:t>чебное издание, содержащее материалы по методике преподавания, изучения учебной дисциплины, ее раздела, части или воспитания.</a:t>
            </a:r>
            <a:endParaRPr lang="ru-RU" sz="3100" dirty="0" smtClean="0">
              <a:sym typeface="Symbol"/>
            </a:endParaRPr>
          </a:p>
          <a:p>
            <a:r>
              <a:rPr lang="ru-RU" sz="3100" dirty="0" smtClean="0">
                <a:sym typeface="Symbol"/>
              </a:rPr>
              <a:t>Методическое пособие</a:t>
            </a:r>
            <a:r>
              <a:rPr lang="en-US" sz="3100" dirty="0" smtClean="0">
                <a:sym typeface="Symbol"/>
              </a:rPr>
              <a:t>*</a:t>
            </a:r>
            <a:r>
              <a:rPr lang="ru-RU" sz="3100" dirty="0" smtClean="0">
                <a:sym typeface="Symbol"/>
              </a:rPr>
              <a:t>  учебное издание, содержащее материалы по методике преподавания, изучения учебной дисциплины, предназначенное для педагогов. Содержит в значительном объеме методический инструментарий.</a:t>
            </a:r>
            <a:endParaRPr lang="ru-RU" sz="31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800" dirty="0" smtClean="0"/>
              <a:t>Определения  видов учебных изданий</a:t>
            </a:r>
            <a:endParaRPr lang="ru-RU" sz="38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Рабочая тетрадь </a:t>
            </a:r>
            <a:r>
              <a:rPr lang="ru-RU" sz="2800" dirty="0" smtClean="0">
                <a:sym typeface="Symbol"/>
              </a:rPr>
              <a:t> у</a:t>
            </a:r>
            <a:r>
              <a:rPr lang="ru-RU" dirty="0" smtClean="0"/>
              <a:t>чебное пособие, имеющее особый дидактический аппарат, способствующий самостоятельной работе учащегося над освоением учебного предмета.</a:t>
            </a:r>
          </a:p>
          <a:p>
            <a:r>
              <a:rPr lang="ru-RU" dirty="0" smtClean="0"/>
              <a:t>Хрестоматия </a:t>
            </a:r>
            <a:r>
              <a:rPr lang="ru-RU" sz="2800" dirty="0" smtClean="0">
                <a:sym typeface="Symbol"/>
              </a:rPr>
              <a:t> у</a:t>
            </a:r>
            <a:r>
              <a:rPr lang="ru-RU" dirty="0" smtClean="0"/>
              <a:t>чебное издание, содержащее литературно-художественные, исторические и иные произведения или отрывки из них, составляющие объект изучения учебной дисциплины.</a:t>
            </a:r>
          </a:p>
          <a:p>
            <a:r>
              <a:rPr lang="ru-RU" dirty="0" smtClean="0"/>
              <a:t>Практикум </a:t>
            </a:r>
            <a:r>
              <a:rPr lang="ru-RU" sz="2800" dirty="0" smtClean="0">
                <a:sym typeface="Symbol"/>
              </a:rPr>
              <a:t> у</a:t>
            </a:r>
            <a:r>
              <a:rPr lang="ru-RU" dirty="0" smtClean="0"/>
              <a:t>чебное издание, содержащее практические задания и упражнения, способствующие усвоению пройденного.</a:t>
            </a:r>
          </a:p>
          <a:p>
            <a:r>
              <a:rPr lang="ru-RU" dirty="0" smtClean="0"/>
              <a:t>Задачник </a:t>
            </a:r>
            <a:r>
              <a:rPr lang="ru-RU" sz="2800" dirty="0" smtClean="0">
                <a:sym typeface="Symbol"/>
              </a:rPr>
              <a:t> п</a:t>
            </a:r>
            <a:r>
              <a:rPr lang="ru-RU" dirty="0" smtClean="0"/>
              <a:t>рактикум, содержащий учебные задачи.</a:t>
            </a:r>
          </a:p>
          <a:p>
            <a:r>
              <a:rPr lang="ru-RU" dirty="0" smtClean="0"/>
              <a:t>Практическое пособие </a:t>
            </a:r>
            <a:r>
              <a:rPr lang="ru-RU" sz="2800" dirty="0" smtClean="0">
                <a:sym typeface="Symbol"/>
              </a:rPr>
              <a:t> п</a:t>
            </a:r>
            <a:r>
              <a:rPr lang="ru-RU" dirty="0" smtClean="0"/>
              <a:t>роизводственно-практическое издание, предназначенное для овладения знаниями и навыками при выполнении работы.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800" dirty="0" smtClean="0"/>
              <a:t>Определения  видов учебных изданий</a:t>
            </a:r>
            <a:endParaRPr lang="ru-RU" sz="38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Учебная программа </a:t>
            </a:r>
            <a:r>
              <a:rPr lang="ru-RU" sz="2800" dirty="0" smtClean="0">
                <a:sym typeface="Symbol"/>
              </a:rPr>
              <a:t> у</a:t>
            </a:r>
            <a:r>
              <a:rPr lang="ru-RU" dirty="0" smtClean="0"/>
              <a:t>чебное издание, определяющее содержание, объем, а также порядок изучения и преподавания учебной дисциплины, ее раздела, части.</a:t>
            </a:r>
          </a:p>
          <a:p>
            <a:r>
              <a:rPr lang="ru-RU" dirty="0" smtClean="0"/>
              <a:t>Учебный комплект (учебно-методический комплекс) </a:t>
            </a:r>
            <a:r>
              <a:rPr lang="ru-RU" sz="2800" dirty="0" smtClean="0">
                <a:sym typeface="Symbol"/>
              </a:rPr>
              <a:t> н</a:t>
            </a:r>
            <a:r>
              <a:rPr lang="ru-RU" dirty="0" smtClean="0"/>
              <a:t>абор учебных изданий, предназначенный для определенной ступени обучения и включающий учебник, учебное пособие, рабочую тетрадь, справочное издание.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Учебное пособие</a:t>
            </a:r>
            <a:endParaRPr lang="ru-RU" dirty="0"/>
          </a:p>
        </p:txBody>
      </p:sp>
      <p:sp>
        <p:nvSpPr>
          <p:cNvPr id="3" name="Rectangle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ru-RU" dirty="0" smtClean="0"/>
              <a:t>Структура:</a:t>
            </a:r>
          </a:p>
          <a:p>
            <a:pPr lvl="1">
              <a:buFont typeface="Wingdings" pitchFamily="2" charset="2"/>
              <a:buChar char="Ø"/>
            </a:pPr>
            <a:r>
              <a:rPr lang="ru-RU" dirty="0" smtClean="0"/>
              <a:t>Оглавление</a:t>
            </a:r>
          </a:p>
          <a:p>
            <a:pPr lvl="1">
              <a:buFont typeface="Wingdings" pitchFamily="2" charset="2"/>
              <a:buChar char="Ø"/>
            </a:pPr>
            <a:r>
              <a:rPr lang="ru-RU" dirty="0" smtClean="0"/>
              <a:t>Предисловие / Введение</a:t>
            </a:r>
          </a:p>
          <a:p>
            <a:pPr lvl="1">
              <a:buFont typeface="Wingdings" pitchFamily="2" charset="2"/>
              <a:buChar char="Ø"/>
            </a:pPr>
            <a:r>
              <a:rPr lang="ru-RU" dirty="0" smtClean="0"/>
              <a:t>Методические рекомендации </a:t>
            </a:r>
          </a:p>
          <a:p>
            <a:pPr lvl="1">
              <a:buFont typeface="Wingdings" pitchFamily="2" charset="2"/>
              <a:buChar char="Ø"/>
            </a:pPr>
            <a:r>
              <a:rPr lang="ru-RU" dirty="0" smtClean="0"/>
              <a:t>Основное содержание</a:t>
            </a:r>
          </a:p>
          <a:p>
            <a:pPr lvl="1">
              <a:buFont typeface="Wingdings" pitchFamily="2" charset="2"/>
              <a:buChar char="Ø"/>
            </a:pPr>
            <a:r>
              <a:rPr lang="ru-RU" dirty="0" smtClean="0"/>
              <a:t>Заключение</a:t>
            </a:r>
          </a:p>
          <a:p>
            <a:pPr lvl="1">
              <a:buFont typeface="Wingdings" pitchFamily="2" charset="2"/>
              <a:buChar char="Ø"/>
            </a:pPr>
            <a:r>
              <a:rPr lang="ru-RU" dirty="0" smtClean="0"/>
              <a:t>Литература и интернет-источники</a:t>
            </a:r>
          </a:p>
          <a:p>
            <a:pPr lvl="1">
              <a:buFont typeface="Wingdings" pitchFamily="2" charset="2"/>
              <a:buChar char="Ø"/>
            </a:pPr>
            <a:r>
              <a:rPr lang="ru-RU" dirty="0" smtClean="0"/>
              <a:t>Приложение/я (Глоссарий)</a:t>
            </a:r>
          </a:p>
          <a:p>
            <a:pPr lvl="1">
              <a:buFont typeface="Wingdings" pitchFamily="2" charset="2"/>
              <a:buChar char="Ø"/>
            </a:pPr>
            <a:r>
              <a:rPr lang="ru-RU" dirty="0" smtClean="0"/>
              <a:t>Указатели</a:t>
            </a:r>
          </a:p>
          <a:p>
            <a:pPr lvl="1">
              <a:buFont typeface="Wingdings" pitchFamily="2" charset="2"/>
              <a:buChar char="Ø"/>
            </a:pPr>
            <a:r>
              <a:rPr lang="ru-RU" dirty="0" smtClean="0"/>
              <a:t>Список сокращений и терминов, аббревиатура</a:t>
            </a:r>
          </a:p>
          <a:p>
            <a:pPr lvl="1">
              <a:buFont typeface="Wingdings" pitchFamily="2" charset="2"/>
              <a:buChar char="Ø"/>
            </a:pPr>
            <a:endParaRPr lang="ru-RU" dirty="0" smtClean="0"/>
          </a:p>
          <a:p>
            <a:pPr lvl="1">
              <a:buFont typeface="Wingdings" pitchFamily="2" charset="2"/>
              <a:buChar char="Ø"/>
            </a:pPr>
            <a:endParaRPr lang="ru-RU" dirty="0" smtClean="0"/>
          </a:p>
          <a:p>
            <a:pPr lvl="1">
              <a:buFont typeface="Wingdings" pitchFamily="2" charset="2"/>
              <a:buChar char="Ø"/>
            </a:pPr>
            <a:endParaRPr lang="ru-RU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Рабочая тетрадь</a:t>
            </a:r>
            <a:endParaRPr lang="ru-RU" dirty="0"/>
          </a:p>
        </p:txBody>
      </p:sp>
      <p:sp>
        <p:nvSpPr>
          <p:cNvPr id="3" name="Rectangle 2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8153400" cy="4495800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ru-RU" dirty="0" smtClean="0"/>
              <a:t>Структура: </a:t>
            </a:r>
          </a:p>
          <a:p>
            <a:pPr lvl="1">
              <a:buFont typeface="Wingdings" pitchFamily="2" charset="2"/>
              <a:buChar char="Ø"/>
            </a:pPr>
            <a:r>
              <a:rPr lang="ru-RU" sz="2400" dirty="0" smtClean="0">
                <a:sym typeface="Symbol"/>
              </a:rPr>
              <a:t></a:t>
            </a:r>
            <a:r>
              <a:rPr lang="ru-RU" sz="2800" dirty="0" smtClean="0">
                <a:sym typeface="Symbol"/>
              </a:rPr>
              <a:t> </a:t>
            </a:r>
            <a:r>
              <a:rPr lang="ru-RU" sz="2400" dirty="0"/>
              <a:t>предисловие, обращение к читателю; </a:t>
            </a:r>
          </a:p>
          <a:p>
            <a:pPr lvl="1">
              <a:buFont typeface="Wingdings" pitchFamily="2" charset="2"/>
              <a:buChar char="Ø"/>
            </a:pPr>
            <a:r>
              <a:rPr lang="ru-RU" sz="2400" dirty="0">
                <a:sym typeface="Symbol"/>
              </a:rPr>
              <a:t> </a:t>
            </a:r>
            <a:r>
              <a:rPr lang="ru-RU" sz="2400" dirty="0"/>
              <a:t>система вопросов и заданий подчинена содержанию предмета и логике формирования надпредметных умений. Задача автора </a:t>
            </a:r>
            <a:r>
              <a:rPr lang="ru-RU" sz="2400" dirty="0">
                <a:sym typeface="Symbol"/>
              </a:rPr>
              <a:t> </a:t>
            </a:r>
            <a:r>
              <a:rPr lang="ru-RU" sz="2400" dirty="0" smtClean="0">
                <a:sym typeface="Symbol"/>
              </a:rPr>
              <a:t>вести обучающегося </a:t>
            </a:r>
            <a:r>
              <a:rPr lang="ru-RU" sz="2400" dirty="0">
                <a:sym typeface="Symbol"/>
              </a:rPr>
              <a:t>от решения простых заданий к более сложным; </a:t>
            </a:r>
          </a:p>
          <a:p>
            <a:pPr lvl="1">
              <a:buFont typeface="Wingdings" pitchFamily="2" charset="2"/>
              <a:buChar char="Ø"/>
            </a:pPr>
            <a:r>
              <a:rPr lang="ru-RU" sz="2400" dirty="0" smtClean="0">
                <a:sym typeface="Symbol"/>
              </a:rPr>
              <a:t> иллюстрации носят обучающий характер, то есть к изображению предлагаются вопросы или рисунок требует своего  завершения; </a:t>
            </a:r>
          </a:p>
          <a:p>
            <a:pPr lvl="1">
              <a:buFont typeface="Wingdings" pitchFamily="2" charset="2"/>
              <a:buChar char="Ø"/>
            </a:pPr>
            <a:r>
              <a:rPr lang="ru-RU" sz="2400" dirty="0" smtClean="0">
                <a:sym typeface="Symbol"/>
              </a:rPr>
              <a:t> в завершении дается заключение, ориентирующее на содержание  учебного материала, который будет  изучаться впоследствии.</a:t>
            </a:r>
            <a:endParaRPr lang="ru-RU" sz="2000" dirty="0" smtClean="0"/>
          </a:p>
          <a:p>
            <a:pPr lvl="1">
              <a:buFont typeface="Wingdings" pitchFamily="2" charset="2"/>
              <a:buChar char="Ø"/>
            </a:pPr>
            <a:endParaRPr lang="ru-RU" sz="2400" dirty="0" smtClean="0">
              <a:sym typeface="Symbol"/>
            </a:endParaRPr>
          </a:p>
          <a:p>
            <a:pPr lvl="1">
              <a:buFont typeface="Wingdings" pitchFamily="2" charset="2"/>
              <a:buChar char="Ø"/>
            </a:pPr>
            <a:endParaRPr lang="ru-RU" sz="2400" dirty="0" smtClean="0">
              <a:sym typeface="Symbol"/>
            </a:endParaRPr>
          </a:p>
          <a:p>
            <a:pPr lvl="1">
              <a:buFont typeface="Wingdings" pitchFamily="2" charset="2"/>
              <a:buChar char="Ø"/>
            </a:pPr>
            <a:endParaRPr lang="ru-RU" dirty="0" smtClean="0"/>
          </a:p>
          <a:p>
            <a:pPr lvl="1">
              <a:buFont typeface="Wingdings" pitchFamily="2" charset="2"/>
              <a:buChar char="Ø"/>
            </a:pPr>
            <a:endParaRPr lang="ru-RU" dirty="0" smtClean="0"/>
          </a:p>
          <a:p>
            <a:pPr lvl="1">
              <a:buFont typeface="Wingdings" pitchFamily="2" charset="2"/>
              <a:buChar char="Ø"/>
            </a:pP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800" dirty="0" smtClean="0"/>
              <a:t>Методические </a:t>
            </a:r>
            <a:r>
              <a:rPr lang="ru-RU" sz="3800" dirty="0" smtClean="0"/>
              <a:t>рекомендации</a:t>
            </a:r>
            <a:br>
              <a:rPr lang="ru-RU" sz="3800" dirty="0" smtClean="0"/>
            </a:br>
            <a:r>
              <a:rPr lang="ru-RU" sz="3800" dirty="0" smtClean="0"/>
              <a:t>и </a:t>
            </a:r>
            <a:r>
              <a:rPr lang="ru-RU" sz="3800" dirty="0" smtClean="0"/>
              <a:t>методические указания</a:t>
            </a:r>
            <a:endParaRPr lang="ru-RU" sz="38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/>
              <a:t>Методические рекомендации по выполнению курсовых, дипломных работ (руководство к написанию дипломной/курсовой работы/проекта) – учебно-методическое издание, включающее тематику работ и методические указания по их выполнению, список рекомендуемой литературы.</a:t>
            </a:r>
          </a:p>
          <a:p>
            <a:r>
              <a:rPr lang="ru-RU" dirty="0" smtClean="0"/>
              <a:t>Методические указания – строгое руководство по выполнению…</a:t>
            </a:r>
          </a:p>
          <a:p>
            <a:r>
              <a:rPr lang="ru-RU" dirty="0" smtClean="0"/>
              <a:t> - предназначены для преподавателей</a:t>
            </a:r>
          </a:p>
          <a:p>
            <a:r>
              <a:rPr lang="ru-RU" dirty="0" smtClean="0"/>
              <a:t> - предназначены для студентов</a:t>
            </a: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*Методическая разработка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/>
              <a:t>содержит конкретные материалы по методике преподавания учебной дисциплины (ее раздела, темы, урока) или проведения внеклассного мероприятия, по современным технологиям обучения, по обобщению лучшего опыта;</a:t>
            </a:r>
          </a:p>
          <a:p>
            <a:r>
              <a:rPr lang="ru-RU" dirty="0" smtClean="0"/>
              <a:t>•	планирование материала по курсу (примерная и рабочая программа, рабочий учебный план), положения по вопросам учебно-воспитательной работы (на основе нормативных актов);</a:t>
            </a:r>
          </a:p>
          <a:p>
            <a:r>
              <a:rPr lang="ru-RU" dirty="0" smtClean="0"/>
              <a:t>•	предназначена для преподавателей.</a:t>
            </a:r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Методическая разработка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781128"/>
          </a:xfrm>
        </p:spPr>
        <p:txBody>
          <a:bodyPr>
            <a:normAutofit/>
          </a:bodyPr>
          <a:lstStyle/>
          <a:p>
            <a:r>
              <a:rPr lang="ru-RU" dirty="0" smtClean="0"/>
              <a:t>Издание, содержащее конкретные материалы в помощь по проведению какого-либо мероприятия, сочетающее описание последовательности действий, отражающих ход его проведения, с методическими советами по его организации. </a:t>
            </a:r>
          </a:p>
          <a:p>
            <a:r>
              <a:rPr lang="ru-RU" dirty="0" smtClean="0"/>
              <a:t>Методическая разработка – комплексная форма, которая может включать также сценарии, планы выступлений, описание творческих заданий, схемы, рисунки и т.д.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Практикум</a:t>
            </a:r>
            <a:endParaRPr lang="ru-RU" dirty="0"/>
          </a:p>
        </p:txBody>
      </p:sp>
      <p:sp>
        <p:nvSpPr>
          <p:cNvPr id="4" name="Rectangle 2"/>
          <p:cNvSpPr txBox="1">
            <a:spLocks/>
          </p:cNvSpPr>
          <p:nvPr/>
        </p:nvSpPr>
        <p:spPr>
          <a:xfrm>
            <a:off x="1142976" y="1752600"/>
            <a:ext cx="7620024" cy="4419600"/>
          </a:xfrm>
          <a:prstGeom prst="rect">
            <a:avLst/>
          </a:prstGeom>
        </p:spPr>
        <p:txBody>
          <a:bodyPr vert="horz">
            <a:normAutofit fontScale="92500"/>
          </a:bodyPr>
          <a:lstStyle/>
          <a:p>
            <a:pPr marL="320040" marR="0" lvl="0" indent="-32004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itchFamily="2" charset="2"/>
              <a:buChar char="Ø"/>
              <a:tabLst/>
              <a:defRPr/>
            </a:pPr>
            <a:r>
              <a:rPr kumimoji="0" lang="ru-RU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Структура</a:t>
            </a:r>
          </a:p>
          <a:p>
            <a:pPr marL="640080" marR="0" lvl="1" indent="-274320" algn="l" defTabSz="914400" rtl="0" eaLnBrk="1" fontAlgn="auto" latinLnBrk="0" hangingPunct="1">
              <a:lnSpc>
                <a:spcPct val="100000"/>
              </a:lnSpc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 pitchFamily="2" charset="2"/>
              <a:buChar char="Ø"/>
              <a:tabLst/>
              <a:defRPr/>
            </a:pP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Оглавление</a:t>
            </a:r>
          </a:p>
          <a:p>
            <a:pPr marL="640080" marR="0" lvl="1" indent="-274320" algn="l" defTabSz="914400" rtl="0" eaLnBrk="1" fontAlgn="auto" latinLnBrk="0" hangingPunct="1">
              <a:lnSpc>
                <a:spcPct val="100000"/>
              </a:lnSpc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 pitchFamily="2" charset="2"/>
              <a:buChar char="Ø"/>
              <a:tabLst/>
              <a:defRPr/>
            </a:pP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Предисловие / Введение</a:t>
            </a:r>
          </a:p>
          <a:p>
            <a:pPr marL="640080" marR="0" lvl="1" indent="-274320" algn="l" defTabSz="914400" rtl="0" eaLnBrk="1" fontAlgn="auto" latinLnBrk="0" hangingPunct="1">
              <a:lnSpc>
                <a:spcPct val="100000"/>
              </a:lnSpc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 pitchFamily="2" charset="2"/>
              <a:buChar char="Ø"/>
              <a:tabLst/>
              <a:defRPr/>
            </a:pP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Методические рекомендации</a:t>
            </a:r>
          </a:p>
          <a:p>
            <a:pPr marL="640080" marR="0" lvl="1" indent="-274320" algn="l" defTabSz="914400" rtl="0" eaLnBrk="1" fontAlgn="auto" latinLnBrk="0" hangingPunct="1">
              <a:lnSpc>
                <a:spcPct val="100000"/>
              </a:lnSpc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 pitchFamily="2" charset="2"/>
              <a:buChar char="Ø"/>
              <a:tabLst/>
              <a:defRPr/>
            </a:pP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Учебные задачи, задания</a:t>
            </a:r>
          </a:p>
          <a:p>
            <a:pPr marL="640080" marR="0" lvl="1" indent="-274320" algn="l" defTabSz="914400" rtl="0" eaLnBrk="1" fontAlgn="auto" latinLnBrk="0" hangingPunct="1">
              <a:lnSpc>
                <a:spcPct val="100000"/>
              </a:lnSpc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 pitchFamily="2" charset="2"/>
              <a:buChar char="Ø"/>
              <a:tabLst/>
              <a:defRPr/>
            </a:pP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Заключение (факультативно)</a:t>
            </a:r>
          </a:p>
          <a:p>
            <a:pPr marL="640080" marR="0" lvl="1" indent="-274320" algn="l" defTabSz="914400" rtl="0" eaLnBrk="1" fontAlgn="auto" latinLnBrk="0" hangingPunct="1">
              <a:lnSpc>
                <a:spcPct val="100000"/>
              </a:lnSpc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 pitchFamily="2" charset="2"/>
              <a:buChar char="Ø"/>
              <a:tabLst/>
              <a:defRPr/>
            </a:pP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Литература и интернет-источники (факультативно)</a:t>
            </a:r>
          </a:p>
          <a:p>
            <a:pPr marL="640080" marR="0" lvl="1" indent="-274320" algn="l" defTabSz="914400" rtl="0" eaLnBrk="1" fontAlgn="auto" latinLnBrk="0" hangingPunct="1">
              <a:lnSpc>
                <a:spcPct val="100000"/>
              </a:lnSpc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 pitchFamily="2" charset="2"/>
              <a:buChar char="Ø"/>
              <a:tabLst/>
              <a:defRPr/>
            </a:pP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Приложения (правильные</a:t>
            </a:r>
            <a:r>
              <a:rPr kumimoji="0" lang="ru-RU" sz="26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ответы / задания «с звездочкой»)</a:t>
            </a: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640080" marR="0" lvl="1" indent="-274320" algn="l" defTabSz="914400" rtl="0" eaLnBrk="1" fontAlgn="auto" latinLnBrk="0" hangingPunct="1">
              <a:lnSpc>
                <a:spcPct val="100000"/>
              </a:lnSpc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 pitchFamily="2" charset="2"/>
              <a:buChar char="Ø"/>
              <a:tabLst/>
              <a:defRPr/>
            </a:pP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Указатели</a:t>
            </a:r>
          </a:p>
          <a:p>
            <a:pPr marL="640080" marR="0" lvl="1" indent="-274320" algn="l" defTabSz="914400" rtl="0" eaLnBrk="1" fontAlgn="auto" latinLnBrk="0" hangingPunct="1">
              <a:lnSpc>
                <a:spcPct val="100000"/>
              </a:lnSpc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 pitchFamily="2" charset="2"/>
              <a:buChar char="Ø"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640080" marR="0" lvl="1" indent="-274320" algn="l" defTabSz="914400" rtl="0" eaLnBrk="1" fontAlgn="auto" latinLnBrk="0" hangingPunct="1">
              <a:lnSpc>
                <a:spcPct val="100000"/>
              </a:lnSpc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 pitchFamily="2" charset="2"/>
              <a:buChar char="Ø"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640080" marR="0" lvl="1" indent="-274320" algn="l" defTabSz="914400" rtl="0" eaLnBrk="1" fontAlgn="auto" latinLnBrk="0" hangingPunct="1">
              <a:lnSpc>
                <a:spcPct val="100000"/>
              </a:lnSpc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 pitchFamily="2" charset="2"/>
              <a:buChar char="Ø"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Практикум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123728" y="1752600"/>
            <a:ext cx="6639272" cy="4484712"/>
          </a:xfrm>
        </p:spPr>
        <p:txBody>
          <a:bodyPr>
            <a:normAutofit fontScale="62500" lnSpcReduction="20000"/>
          </a:bodyPr>
          <a:lstStyle/>
          <a:p>
            <a:r>
              <a:rPr lang="ru-RU" sz="3500" dirty="0" smtClean="0"/>
              <a:t>Учебно-практическое издание, содержащее тематику, задания и методические рекомендации по выполнению лабораторных или практических работ в объеме определенного курса, способствующее усвоению, закреплению пройденного материала и проверке знаний.</a:t>
            </a:r>
          </a:p>
          <a:p>
            <a:r>
              <a:rPr lang="ru-RU" sz="3500" dirty="0" smtClean="0"/>
              <a:t>Практикумы направлены на овладение формами и методами познания, которые используются в соответствующей отрасли науки или деятельности. В них содержатся задания, упражнения практического характера, способствующие усвоению пройденного теоретического курса и методические рекомендации по их выполнению. Каждую рассматриваемую тему практикума может сопровождать краткое изложение теоретического материала и/или справочная информация</a:t>
            </a:r>
            <a:r>
              <a:rPr lang="ru-RU" dirty="0" smtClean="0"/>
              <a:t>. </a:t>
            </a:r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Методическое пособие*</a:t>
            </a:r>
            <a:endParaRPr lang="ru-RU" dirty="0"/>
          </a:p>
        </p:txBody>
      </p:sp>
      <p:sp>
        <p:nvSpPr>
          <p:cNvPr id="3" name="Rectangle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содержит комплекс четко сформулированных рекомендаций, указаний по выполнению курсовых и дипломных проектов, лабораторных и практических занятий, решению вопросов практики, по подготовке к ИГА; практические задания с примерами их выполнения;</a:t>
            </a:r>
          </a:p>
          <a:p>
            <a:r>
              <a:rPr lang="ru-RU" smtClean="0"/>
              <a:t>•    предназначено </a:t>
            </a:r>
            <a:r>
              <a:rPr lang="ru-RU" dirty="0" smtClean="0"/>
              <a:t>для студентов;</a:t>
            </a:r>
          </a:p>
          <a:p>
            <a:r>
              <a:rPr lang="ru-RU" dirty="0" smtClean="0"/>
              <a:t>•    предназначено для преподавателей.</a:t>
            </a:r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КУРС ЛЕКЦИЙ</a:t>
            </a:r>
            <a:endParaRPr lang="ru-RU" dirty="0"/>
          </a:p>
        </p:txBody>
      </p:sp>
      <p:sp>
        <p:nvSpPr>
          <p:cNvPr id="3" name="Rectangle 2"/>
          <p:cNvSpPr>
            <a:spLocks noGrp="1"/>
          </p:cNvSpPr>
          <p:nvPr>
            <p:ph sz="quarter" idx="1"/>
          </p:nvPr>
        </p:nvSpPr>
        <p:spPr>
          <a:xfrm>
            <a:off x="179512" y="1589567"/>
            <a:ext cx="7128792" cy="4935778"/>
          </a:xfrm>
        </p:spPr>
        <p:txBody>
          <a:bodyPr>
            <a:noAutofit/>
          </a:bodyPr>
          <a:lstStyle/>
          <a:p>
            <a:r>
              <a:rPr lang="ru-RU" sz="1850" dirty="0" smtClean="0"/>
              <a:t>Учебно-теоретическое издание, как и учебник, раскрывает содержание учебной дисциплины, название которой также должно соответствовать наименованию дисциплины федерального компонента ФГОС-3. Автор  обязан представить разнообразие подходов, возможные варианты, направлять познавательную деятельность студента, помогать ему определиться в принципах работы. Целью становится получение студентом углубленных знаний по предмету для успешной самостоятельной работы и дальнейшей  профессиональной деятельности. Текст этого издания должен быть </a:t>
            </a:r>
            <a:r>
              <a:rPr lang="ru-RU" sz="1850" dirty="0" smtClean="0"/>
              <a:t>дидактически</a:t>
            </a:r>
            <a:br>
              <a:rPr lang="ru-RU" sz="1850" dirty="0" smtClean="0"/>
            </a:br>
            <a:r>
              <a:rPr lang="ru-RU" sz="1850" dirty="0" smtClean="0"/>
              <a:t>и </a:t>
            </a:r>
            <a:r>
              <a:rPr lang="ru-RU" sz="1850" dirty="0" smtClean="0"/>
              <a:t>методически отработанным, в нем необходимо соблюдать правила  и стиль письменной речи, не дублировать  устную речь лектора. </a:t>
            </a:r>
          </a:p>
          <a:p>
            <a:r>
              <a:rPr lang="ru-RU" sz="1850" dirty="0" smtClean="0"/>
              <a:t>Материал должен быть систематизирован, логичен;  определения, термины и понятия выверены, лаконичны и точны. </a:t>
            </a:r>
          </a:p>
          <a:p>
            <a:r>
              <a:rPr lang="ru-RU" sz="1850" dirty="0" smtClean="0"/>
              <a:t>Объем курса лекций  - 3-5 уч. изд. листа.</a:t>
            </a:r>
            <a:endParaRPr lang="ru-RU" sz="1850" dirty="0"/>
          </a:p>
        </p:txBody>
      </p:sp>
      <p:pic>
        <p:nvPicPr>
          <p:cNvPr id="5" name="Content Placeholder 4" descr="compassPencilRuler_bg.png"/>
          <p:cNvPicPr>
            <a:picLocks noGrp="1" noChangeAspect="1"/>
          </p:cNvPicPr>
          <p:nvPr>
            <p:ph sz="quarter" idx="2"/>
          </p:nvPr>
        </p:nvPicPr>
        <p:blipFill>
          <a:blip r:embed="rId3" cstate="print">
            <a:lum bright="28000" contrast="-63000"/>
          </a:blip>
          <a:stretch>
            <a:fillRect/>
          </a:stretch>
        </p:blipFill>
        <p:spPr>
          <a:xfrm>
            <a:off x="7308304" y="1600200"/>
            <a:ext cx="1683295" cy="4781128"/>
          </a:xfrm>
          <a:ln w="50800" cmpd="dbl">
            <a:solidFill>
              <a:schemeClr val="accent2"/>
            </a:solidFill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Учебно-методический комплекс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1628800"/>
            <a:ext cx="8424936" cy="4985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Учебно-методический комплекс (УМК) – открытая система взаимосвязанных учебных изданий, учебных электронных изданий и ресурсов, предназначенных для совместного применения в образовательном процессе.</a:t>
            </a:r>
          </a:p>
          <a:p>
            <a:r>
              <a:rPr lang="ru-RU" sz="2000" dirty="0"/>
              <a:t>Примечания: </a:t>
            </a:r>
          </a:p>
          <a:p>
            <a:pPr lvl="0"/>
            <a:r>
              <a:rPr lang="ru-RU" sz="2000" dirty="0" smtClean="0"/>
              <a:t>–  состав УМК определяется спецификой уровня образования и предметной области (предмета);</a:t>
            </a:r>
          </a:p>
          <a:p>
            <a:pPr lvl="0"/>
            <a:r>
              <a:rPr lang="ru-RU" sz="2000" dirty="0" smtClean="0"/>
              <a:t>– обязательными </a:t>
            </a:r>
            <a:r>
              <a:rPr lang="ru-RU" sz="2000" dirty="0"/>
              <a:t>составляющими современного УМК являются учебник/эл. учебник, уч. программа, эл приложение к учебнику;</a:t>
            </a:r>
          </a:p>
          <a:p>
            <a:pPr lvl="0"/>
            <a:r>
              <a:rPr lang="ru-RU" sz="2000" dirty="0" smtClean="0"/>
              <a:t>–  дополнительно </a:t>
            </a:r>
            <a:r>
              <a:rPr lang="ru-RU" sz="2000" dirty="0"/>
              <a:t>в УМК могут входить эл и/или печатные рабочие тетради, практикумы, задачники, хрестоматии, справочники и др. Уч. </a:t>
            </a:r>
            <a:r>
              <a:rPr lang="ru-RU" sz="2000" dirty="0" smtClean="0"/>
              <a:t>издания</a:t>
            </a:r>
            <a:r>
              <a:rPr lang="ru-RU" sz="2000" dirty="0"/>
              <a:t>, инструменты для поддержки </a:t>
            </a:r>
            <a:r>
              <a:rPr lang="ru-RU" sz="2000" dirty="0" smtClean="0"/>
              <a:t>профессиональной </a:t>
            </a:r>
            <a:r>
              <a:rPr lang="ru-RU" sz="2000" dirty="0"/>
              <a:t>деятельности педагога, проектной и творческой деятельности обучающихся, а также сетевые ресурсы, в том числе обеспечивающие методическую и техническую поддержку комплекса.</a:t>
            </a:r>
          </a:p>
          <a:p>
            <a:r>
              <a:rPr lang="ru-RU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xmlns="" val="95567247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683568" y="188640"/>
            <a:ext cx="8153400" cy="990600"/>
          </a:xfrm>
        </p:spPr>
        <p:txBody>
          <a:bodyPr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3200" dirty="0"/>
              <a:t>Некоторые </a:t>
            </a:r>
            <a:r>
              <a:rPr lang="en-US" sz="3200" dirty="0" smtClean="0"/>
              <a:t> </a:t>
            </a:r>
            <a:r>
              <a:rPr lang="ru-RU" sz="3200" dirty="0" smtClean="0"/>
              <a:t>принципы, необходимые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/>
              <a:t>при создании электронного учебника</a:t>
            </a:r>
          </a:p>
        </p:txBody>
      </p:sp>
      <p:sp>
        <p:nvSpPr>
          <p:cNvPr id="3" name="Rectangle 2"/>
          <p:cNvSpPr>
            <a:spLocks noGrp="1"/>
          </p:cNvSpPr>
          <p:nvPr>
            <p:ph sz="quarter" idx="1"/>
          </p:nvPr>
        </p:nvSpPr>
        <p:spPr>
          <a:xfrm>
            <a:off x="2627784" y="1844823"/>
            <a:ext cx="6264696" cy="4536505"/>
          </a:xfrm>
        </p:spPr>
        <p:txBody>
          <a:bodyPr>
            <a:noAutofit/>
          </a:bodyPr>
          <a:lstStyle/>
          <a:p>
            <a:pPr lvl="0"/>
            <a:r>
              <a:rPr lang="ru-RU" sz="1800" b="1" i="1" dirty="0"/>
              <a:t>П</a:t>
            </a:r>
            <a:r>
              <a:rPr lang="ru-RU" sz="1850" b="1" i="1" dirty="0"/>
              <a:t>ринцип квантования</a:t>
            </a:r>
            <a:r>
              <a:rPr lang="ru-RU" sz="1850" dirty="0"/>
              <a:t>: разбиение материала на разделы, состоящие из модулей, минимальных по объему, но замкнутых по содержанию.</a:t>
            </a:r>
          </a:p>
          <a:p>
            <a:pPr lvl="0"/>
            <a:r>
              <a:rPr lang="ru-RU" sz="1850" b="1" i="1" dirty="0"/>
              <a:t>Принцип полноты</a:t>
            </a:r>
            <a:r>
              <a:rPr lang="ru-RU" sz="1850" dirty="0"/>
              <a:t>: каждый модуль должен иметь следующие компоненты</a:t>
            </a:r>
          </a:p>
          <a:p>
            <a:pPr lvl="1"/>
            <a:r>
              <a:rPr lang="ru-RU" sz="1850" dirty="0"/>
              <a:t>теоретическое ядро,</a:t>
            </a:r>
          </a:p>
          <a:p>
            <a:pPr lvl="1"/>
            <a:r>
              <a:rPr lang="ru-RU" sz="1850" dirty="0"/>
              <a:t>контрольные вопросы по теории,</a:t>
            </a:r>
          </a:p>
          <a:p>
            <a:pPr lvl="1"/>
            <a:r>
              <a:rPr lang="ru-RU" sz="1850" dirty="0"/>
              <a:t>примеры,</a:t>
            </a:r>
          </a:p>
          <a:p>
            <a:pPr lvl="1"/>
            <a:r>
              <a:rPr lang="ru-RU" sz="1850" dirty="0"/>
              <a:t>задачи и упражнения для самостоятельного решения,</a:t>
            </a:r>
          </a:p>
          <a:p>
            <a:pPr lvl="1"/>
            <a:r>
              <a:rPr lang="ru-RU" sz="1850" dirty="0"/>
              <a:t>контрольные вопросы по всему модулю с ответами,</a:t>
            </a:r>
          </a:p>
          <a:p>
            <a:pPr lvl="1"/>
            <a:r>
              <a:rPr lang="ru-RU" sz="1850" dirty="0"/>
              <a:t>контрольная работа,</a:t>
            </a:r>
          </a:p>
          <a:p>
            <a:pPr lvl="1"/>
            <a:r>
              <a:rPr lang="ru-RU" sz="1850" dirty="0"/>
              <a:t>контекстная справка (</a:t>
            </a:r>
            <a:r>
              <a:rPr lang="ru-RU" sz="1850" dirty="0" err="1"/>
              <a:t>Help</a:t>
            </a:r>
            <a:r>
              <a:rPr lang="ru-RU" sz="1850" dirty="0"/>
              <a:t>),</a:t>
            </a:r>
          </a:p>
          <a:p>
            <a:pPr lvl="1"/>
            <a:r>
              <a:rPr lang="ru-RU" sz="1850" dirty="0"/>
              <a:t>исторический комментарий.</a:t>
            </a:r>
          </a:p>
          <a:p>
            <a:endParaRPr lang="ru-RU" sz="1850" dirty="0"/>
          </a:p>
        </p:txBody>
      </p:sp>
      <p:pic>
        <p:nvPicPr>
          <p:cNvPr id="5" name="Content Placeholder 4" descr="compassPencilRuler_bg.png"/>
          <p:cNvPicPr>
            <a:picLocks noGrp="1" noChangeAspect="1"/>
          </p:cNvPicPr>
          <p:nvPr>
            <p:ph sz="quarter" idx="2"/>
          </p:nvPr>
        </p:nvPicPr>
        <p:blipFill>
          <a:blip r:embed="rId3" cstate="print">
            <a:lum bright="28000" contrast="-63000"/>
          </a:blip>
          <a:stretch>
            <a:fillRect/>
          </a:stretch>
        </p:blipFill>
        <p:spPr>
          <a:xfrm>
            <a:off x="395536" y="1844824"/>
            <a:ext cx="2304256" cy="4572000"/>
          </a:xfrm>
          <a:ln w="50800" cmpd="dbl">
            <a:solidFill>
              <a:schemeClr val="accent2"/>
            </a:solidFill>
          </a:ln>
        </p:spPr>
      </p:pic>
    </p:spTree>
    <p:extLst>
      <p:ext uri="{BB962C8B-B14F-4D97-AF65-F5344CB8AC3E}">
        <p14:creationId xmlns:p14="http://schemas.microsoft.com/office/powerpoint/2010/main" xmlns="" val="158432666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683568" y="188640"/>
            <a:ext cx="8153400" cy="990600"/>
          </a:xfrm>
        </p:spPr>
        <p:txBody>
          <a:bodyPr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3200" dirty="0"/>
              <a:t>Некоторые </a:t>
            </a:r>
            <a:r>
              <a:rPr lang="en-US" sz="3200" dirty="0" smtClean="0"/>
              <a:t> </a:t>
            </a:r>
            <a:r>
              <a:rPr lang="ru-RU" sz="3200" dirty="0" smtClean="0"/>
              <a:t>принципы, необходимые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/>
              <a:t>при создании электронного учебника</a:t>
            </a:r>
          </a:p>
        </p:txBody>
      </p:sp>
      <p:sp>
        <p:nvSpPr>
          <p:cNvPr id="3" name="Rectangle 2"/>
          <p:cNvSpPr>
            <a:spLocks noGrp="1"/>
          </p:cNvSpPr>
          <p:nvPr>
            <p:ph sz="quarter" idx="1"/>
          </p:nvPr>
        </p:nvSpPr>
        <p:spPr>
          <a:xfrm>
            <a:off x="2627784" y="1844823"/>
            <a:ext cx="6264696" cy="4536505"/>
          </a:xfrm>
        </p:spPr>
        <p:txBody>
          <a:bodyPr>
            <a:noAutofit/>
          </a:bodyPr>
          <a:lstStyle/>
          <a:p>
            <a:pPr lvl="0"/>
            <a:r>
              <a:rPr lang="ru-RU" sz="2000" b="1" i="1" dirty="0"/>
              <a:t>Принцип наглядности</a:t>
            </a:r>
            <a:r>
              <a:rPr lang="ru-RU" sz="2000" dirty="0"/>
              <a:t>: каждый модуль должен состоять из коллекции кадров с минимумом </a:t>
            </a:r>
            <a:r>
              <a:rPr lang="ru-RU" sz="2000" dirty="0" smtClean="0"/>
              <a:t>текста</a:t>
            </a:r>
            <a:br>
              <a:rPr lang="ru-RU" sz="2000" dirty="0" smtClean="0"/>
            </a:br>
            <a:r>
              <a:rPr lang="ru-RU" sz="2000" dirty="0" smtClean="0"/>
              <a:t>и </a:t>
            </a:r>
            <a:r>
              <a:rPr lang="ru-RU" sz="2000" dirty="0"/>
              <a:t>визуализацией, облегчающей понимание и запоминание новых понятий, утверждений и методов. </a:t>
            </a:r>
          </a:p>
          <a:p>
            <a:pPr lvl="0"/>
            <a:r>
              <a:rPr lang="ru-RU" sz="2000" b="1" i="1" dirty="0"/>
              <a:t>Принцип ветвления</a:t>
            </a:r>
            <a:r>
              <a:rPr lang="ru-RU" sz="2000" dirty="0"/>
              <a:t>: каждый модуль должен быть связан гипертекстными ссылками с другими модулями так, чтобы у пользователя был выбор перехода в любой другой модуль. Принцип ветвления не исключает, а даже предполагает наличие рекомендуемых переходов, реализующих последовательное изучение предмета.</a:t>
            </a:r>
          </a:p>
          <a:p>
            <a:endParaRPr lang="ru-RU" sz="1850" dirty="0"/>
          </a:p>
        </p:txBody>
      </p:sp>
      <p:pic>
        <p:nvPicPr>
          <p:cNvPr id="5" name="Content Placeholder 4" descr="compassPencilRuler_bg.png"/>
          <p:cNvPicPr>
            <a:picLocks noGrp="1" noChangeAspect="1"/>
          </p:cNvPicPr>
          <p:nvPr>
            <p:ph sz="quarter" idx="2"/>
          </p:nvPr>
        </p:nvPicPr>
        <p:blipFill>
          <a:blip r:embed="rId3" cstate="print">
            <a:lum bright="28000" contrast="-63000"/>
          </a:blip>
          <a:stretch>
            <a:fillRect/>
          </a:stretch>
        </p:blipFill>
        <p:spPr>
          <a:xfrm>
            <a:off x="395536" y="1844824"/>
            <a:ext cx="2304256" cy="4572000"/>
          </a:xfrm>
          <a:ln w="50800" cmpd="dbl">
            <a:solidFill>
              <a:schemeClr val="accent2"/>
            </a:solidFill>
          </a:ln>
        </p:spPr>
      </p:pic>
    </p:spTree>
    <p:extLst>
      <p:ext uri="{BB962C8B-B14F-4D97-AF65-F5344CB8AC3E}">
        <p14:creationId xmlns:p14="http://schemas.microsoft.com/office/powerpoint/2010/main" xmlns="" val="146852136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683568" y="188640"/>
            <a:ext cx="8153400" cy="990600"/>
          </a:xfrm>
        </p:spPr>
        <p:txBody>
          <a:bodyPr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3200" dirty="0"/>
              <a:t>Некоторые </a:t>
            </a:r>
            <a:r>
              <a:rPr lang="en-US" sz="3200" dirty="0" smtClean="0"/>
              <a:t> </a:t>
            </a:r>
            <a:r>
              <a:rPr lang="ru-RU" sz="3200" dirty="0" smtClean="0"/>
              <a:t>принципы, необходимые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/>
              <a:t>при создании электронного учебника</a:t>
            </a:r>
          </a:p>
        </p:txBody>
      </p:sp>
      <p:sp>
        <p:nvSpPr>
          <p:cNvPr id="3" name="Rectangle 2"/>
          <p:cNvSpPr>
            <a:spLocks noGrp="1"/>
          </p:cNvSpPr>
          <p:nvPr>
            <p:ph sz="quarter" idx="1"/>
          </p:nvPr>
        </p:nvSpPr>
        <p:spPr>
          <a:xfrm>
            <a:off x="2627784" y="1844823"/>
            <a:ext cx="6264696" cy="4536505"/>
          </a:xfrm>
        </p:spPr>
        <p:txBody>
          <a:bodyPr>
            <a:noAutofit/>
          </a:bodyPr>
          <a:lstStyle/>
          <a:p>
            <a:pPr lvl="0"/>
            <a:r>
              <a:rPr lang="ru-RU" sz="2000" b="1" i="1" dirty="0"/>
              <a:t>Принцип регулирования</a:t>
            </a:r>
            <a:r>
              <a:rPr lang="ru-RU" sz="2000" dirty="0"/>
              <a:t>: учащийся самостоятельно управляет сменой кадров, имеет возможность вызвать на экран любое количество примеров (понятие ``пример" имеет широкий смысл: это и примеры, иллюстрирующие изучаемые понятия и утверждения, и примеры решения конкретных задач, а также </a:t>
            </a:r>
            <a:r>
              <a:rPr lang="ru-RU" sz="2000" dirty="0" err="1"/>
              <a:t>контрпримеры</a:t>
            </a:r>
            <a:r>
              <a:rPr lang="ru-RU" sz="2000" dirty="0"/>
              <a:t>), решить необходимое ему количество задач, задаваемого им самим или определяемого преподавателем уровня сложности, а также проверить себя, ответив на контрольные вопросы и выполнив контрольную работу, заданного уровня сложности.</a:t>
            </a:r>
          </a:p>
          <a:p>
            <a:endParaRPr lang="ru-RU" sz="1850" dirty="0"/>
          </a:p>
        </p:txBody>
      </p:sp>
      <p:pic>
        <p:nvPicPr>
          <p:cNvPr id="5" name="Content Placeholder 4" descr="compassPencilRuler_bg.png"/>
          <p:cNvPicPr>
            <a:picLocks noGrp="1" noChangeAspect="1"/>
          </p:cNvPicPr>
          <p:nvPr>
            <p:ph sz="quarter" idx="2"/>
          </p:nvPr>
        </p:nvPicPr>
        <p:blipFill>
          <a:blip r:embed="rId3" cstate="print">
            <a:lum bright="28000" contrast="-63000"/>
          </a:blip>
          <a:stretch>
            <a:fillRect/>
          </a:stretch>
        </p:blipFill>
        <p:spPr>
          <a:xfrm>
            <a:off x="395536" y="1844824"/>
            <a:ext cx="2304256" cy="4572000"/>
          </a:xfrm>
          <a:ln w="50800" cmpd="dbl">
            <a:solidFill>
              <a:schemeClr val="accent2"/>
            </a:solidFill>
          </a:ln>
        </p:spPr>
      </p:pic>
    </p:spTree>
    <p:extLst>
      <p:ext uri="{BB962C8B-B14F-4D97-AF65-F5344CB8AC3E}">
        <p14:creationId xmlns:p14="http://schemas.microsoft.com/office/powerpoint/2010/main" xmlns="" val="384475643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683568" y="188640"/>
            <a:ext cx="8153400" cy="990600"/>
          </a:xfrm>
        </p:spPr>
        <p:txBody>
          <a:bodyPr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3200" dirty="0"/>
              <a:t>Некоторые </a:t>
            </a:r>
            <a:r>
              <a:rPr lang="en-US" sz="3200" dirty="0" smtClean="0"/>
              <a:t> </a:t>
            </a:r>
            <a:r>
              <a:rPr lang="ru-RU" sz="3200" dirty="0" smtClean="0"/>
              <a:t>принципы, необходимые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/>
              <a:t>при создании электронного учебника</a:t>
            </a:r>
          </a:p>
        </p:txBody>
      </p:sp>
      <p:sp>
        <p:nvSpPr>
          <p:cNvPr id="3" name="Rectangle 2"/>
          <p:cNvSpPr>
            <a:spLocks noGrp="1"/>
          </p:cNvSpPr>
          <p:nvPr>
            <p:ph sz="quarter" idx="1"/>
          </p:nvPr>
        </p:nvSpPr>
        <p:spPr>
          <a:xfrm>
            <a:off x="2627784" y="1844823"/>
            <a:ext cx="6264696" cy="4536505"/>
          </a:xfrm>
        </p:spPr>
        <p:txBody>
          <a:bodyPr>
            <a:noAutofit/>
          </a:bodyPr>
          <a:lstStyle/>
          <a:p>
            <a:pPr lvl="0"/>
            <a:r>
              <a:rPr lang="ru-RU" sz="2000" b="1" i="1" dirty="0"/>
              <a:t>Принцип адаптивности</a:t>
            </a:r>
            <a:r>
              <a:rPr lang="ru-RU" sz="2000" dirty="0"/>
              <a:t>: электронный учебник должен допускать адаптацию к нуждам конкретного пользователя в процессе учебы, позволять варьировать глубину и сложность изучаемого материала и его прикладную направленность в зависимости от будущей специальности учащегося, применительно к нуждам пользователя генерировать дополнительный иллюстративный материал, предоставлять графические и геометрические интерпретации изучаемых понятий и полученных учащимся решений задач.</a:t>
            </a:r>
          </a:p>
          <a:p>
            <a:endParaRPr lang="ru-RU" sz="1850" dirty="0"/>
          </a:p>
        </p:txBody>
      </p:sp>
      <p:pic>
        <p:nvPicPr>
          <p:cNvPr id="5" name="Content Placeholder 4" descr="compassPencilRuler_bg.png"/>
          <p:cNvPicPr>
            <a:picLocks noGrp="1" noChangeAspect="1"/>
          </p:cNvPicPr>
          <p:nvPr>
            <p:ph sz="quarter" idx="2"/>
          </p:nvPr>
        </p:nvPicPr>
        <p:blipFill>
          <a:blip r:embed="rId3" cstate="print">
            <a:lum bright="28000" contrast="-63000"/>
          </a:blip>
          <a:stretch>
            <a:fillRect/>
          </a:stretch>
        </p:blipFill>
        <p:spPr>
          <a:xfrm>
            <a:off x="395536" y="1844824"/>
            <a:ext cx="2304256" cy="4572000"/>
          </a:xfrm>
          <a:ln w="50800" cmpd="dbl">
            <a:solidFill>
              <a:schemeClr val="accent2"/>
            </a:solidFill>
          </a:ln>
        </p:spPr>
      </p:pic>
    </p:spTree>
    <p:extLst>
      <p:ext uri="{BB962C8B-B14F-4D97-AF65-F5344CB8AC3E}">
        <p14:creationId xmlns:p14="http://schemas.microsoft.com/office/powerpoint/2010/main" xmlns="" val="137271104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683568" y="188640"/>
            <a:ext cx="8153400" cy="990600"/>
          </a:xfrm>
        </p:spPr>
        <p:txBody>
          <a:bodyPr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3200" dirty="0"/>
              <a:t>Некоторые </a:t>
            </a:r>
            <a:r>
              <a:rPr lang="en-US" sz="3200" dirty="0" smtClean="0"/>
              <a:t> </a:t>
            </a:r>
            <a:r>
              <a:rPr lang="ru-RU" sz="3200" dirty="0" smtClean="0"/>
              <a:t>принципы, необходимые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/>
              <a:t>при создании электронного учебника</a:t>
            </a:r>
          </a:p>
        </p:txBody>
      </p:sp>
      <p:sp>
        <p:nvSpPr>
          <p:cNvPr id="3" name="Rectangle 2"/>
          <p:cNvSpPr>
            <a:spLocks noGrp="1"/>
          </p:cNvSpPr>
          <p:nvPr>
            <p:ph sz="quarter" idx="1"/>
          </p:nvPr>
        </p:nvSpPr>
        <p:spPr>
          <a:xfrm>
            <a:off x="2627784" y="1844823"/>
            <a:ext cx="6264696" cy="4536505"/>
          </a:xfrm>
        </p:spPr>
        <p:txBody>
          <a:bodyPr>
            <a:noAutofit/>
          </a:bodyPr>
          <a:lstStyle/>
          <a:p>
            <a:pPr lvl="0"/>
            <a:r>
              <a:rPr lang="ru-RU" sz="2000" b="1" i="1" dirty="0"/>
              <a:t>Принцип компьютерной поддержки</a:t>
            </a:r>
            <a:r>
              <a:rPr lang="ru-RU" sz="2000" dirty="0"/>
              <a:t>: в любой момент работы учащийся может получить компьютерную поддержку, освобождающую его от рутинной работы и позволяющую сосредоточиться на сути изучаемого в данный момент материала, рассмотреть большее количество примеров и решить больше задач. Причем компьютер не только выполняет громоздкие преобразования, разнообразные вычисления и графические построения, но и совершает математические операции любого уровня сложности, если они уже изучены ранее, а также проверяет полученные результаты на любом этапе, а не только на уровне ответа.</a:t>
            </a:r>
          </a:p>
        </p:txBody>
      </p:sp>
      <p:pic>
        <p:nvPicPr>
          <p:cNvPr id="5" name="Content Placeholder 4" descr="compassPencilRuler_bg.png"/>
          <p:cNvPicPr>
            <a:picLocks noGrp="1" noChangeAspect="1"/>
          </p:cNvPicPr>
          <p:nvPr>
            <p:ph sz="quarter" idx="2"/>
          </p:nvPr>
        </p:nvPicPr>
        <p:blipFill>
          <a:blip r:embed="rId3" cstate="print">
            <a:lum bright="28000" contrast="-63000"/>
          </a:blip>
          <a:stretch>
            <a:fillRect/>
          </a:stretch>
        </p:blipFill>
        <p:spPr>
          <a:xfrm>
            <a:off x="395536" y="1844824"/>
            <a:ext cx="2304256" cy="4572000"/>
          </a:xfrm>
          <a:ln w="50800" cmpd="dbl">
            <a:solidFill>
              <a:schemeClr val="accent2"/>
            </a:solidFill>
          </a:ln>
        </p:spPr>
      </p:pic>
    </p:spTree>
    <p:extLst>
      <p:ext uri="{BB962C8B-B14F-4D97-AF65-F5344CB8AC3E}">
        <p14:creationId xmlns:p14="http://schemas.microsoft.com/office/powerpoint/2010/main" xmlns="" val="54114360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683568" y="188640"/>
            <a:ext cx="8153400" cy="990600"/>
          </a:xfrm>
        </p:spPr>
        <p:txBody>
          <a:bodyPr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3200" dirty="0"/>
              <a:t>Некоторые </a:t>
            </a:r>
            <a:r>
              <a:rPr lang="en-US" sz="3200" dirty="0" smtClean="0"/>
              <a:t> </a:t>
            </a:r>
            <a:r>
              <a:rPr lang="ru-RU" sz="3200" dirty="0" smtClean="0"/>
              <a:t>принципы, необходимые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/>
              <a:t>при создании электронного учебника</a:t>
            </a:r>
          </a:p>
        </p:txBody>
      </p:sp>
      <p:sp>
        <p:nvSpPr>
          <p:cNvPr id="3" name="Rectangle 2"/>
          <p:cNvSpPr>
            <a:spLocks noGrp="1"/>
          </p:cNvSpPr>
          <p:nvPr>
            <p:ph sz="quarter" idx="1"/>
          </p:nvPr>
        </p:nvSpPr>
        <p:spPr>
          <a:xfrm>
            <a:off x="2627784" y="1844823"/>
            <a:ext cx="6264696" cy="4536505"/>
          </a:xfrm>
        </p:spPr>
        <p:txBody>
          <a:bodyPr>
            <a:noAutofit/>
          </a:bodyPr>
          <a:lstStyle/>
          <a:p>
            <a:pPr lvl="0"/>
            <a:r>
              <a:rPr lang="ru-RU" sz="2000" b="1" i="1" dirty="0"/>
              <a:t>Принцип собираемости</a:t>
            </a:r>
            <a:r>
              <a:rPr lang="ru-RU" sz="2000" dirty="0"/>
              <a:t>: электронный учебник 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(</a:t>
            </a:r>
            <a:r>
              <a:rPr lang="ru-RU" sz="2000" dirty="0"/>
              <a:t>и другие учебные пакеты) должны быть выполнены в форматах, позволяющих компоновать их в единые электронные комплексы, расширять и дополнять их новыми разделами и темами, а также формировать электронные библиотеки по отдельным дисциплинам (например, для кафедральных компьютерных классов) или личные электронные библиотеки студента (в соответствии со специальностью и курсом, на котором он учится), преподавателя или исследователя.</a:t>
            </a:r>
          </a:p>
        </p:txBody>
      </p:sp>
      <p:pic>
        <p:nvPicPr>
          <p:cNvPr id="5" name="Content Placeholder 4" descr="compassPencilRuler_bg.png"/>
          <p:cNvPicPr>
            <a:picLocks noGrp="1" noChangeAspect="1"/>
          </p:cNvPicPr>
          <p:nvPr>
            <p:ph sz="quarter" idx="2"/>
          </p:nvPr>
        </p:nvPicPr>
        <p:blipFill>
          <a:blip r:embed="rId3" cstate="print">
            <a:lum bright="28000" contrast="-63000"/>
          </a:blip>
          <a:stretch>
            <a:fillRect/>
          </a:stretch>
        </p:blipFill>
        <p:spPr>
          <a:xfrm>
            <a:off x="395536" y="1844824"/>
            <a:ext cx="2304256" cy="4572000"/>
          </a:xfrm>
          <a:ln w="50800" cmpd="dbl">
            <a:solidFill>
              <a:schemeClr val="accent2"/>
            </a:solidFill>
          </a:ln>
        </p:spPr>
      </p:pic>
    </p:spTree>
    <p:extLst>
      <p:ext uri="{BB962C8B-B14F-4D97-AF65-F5344CB8AC3E}">
        <p14:creationId xmlns:p14="http://schemas.microsoft.com/office/powerpoint/2010/main" xmlns="" val="240693699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S010352479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9E4FFEA1-43A1-40BE-8523-D90AC15F4ED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TS010352479</Template>
  <TotalTime>0</TotalTime>
  <Words>1899</Words>
  <Application>Microsoft Office PowerPoint</Application>
  <PresentationFormat>Экран (4:3)</PresentationFormat>
  <Paragraphs>194</Paragraphs>
  <Slides>27</Slides>
  <Notes>12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TS010352479</vt:lpstr>
      <vt:lpstr>подготовка и издание учебно-методической литературы в ПОО</vt:lpstr>
      <vt:lpstr>Госты, используемые в редакционно-издательской деятельности</vt:lpstr>
      <vt:lpstr>Учебное издание  это…</vt:lpstr>
      <vt:lpstr>Заголовок</vt:lpstr>
      <vt:lpstr>Аннотация   </vt:lpstr>
      <vt:lpstr>Аннотация </vt:lpstr>
      <vt:lpstr>Выходные   сведения</vt:lpstr>
      <vt:lpstr>Виды учебных изданий</vt:lpstr>
      <vt:lpstr>Определения  видов учебных изданий</vt:lpstr>
      <vt:lpstr>Определения  видов учебных изданий</vt:lpstr>
      <vt:lpstr>Определения  видов учебных изданий</vt:lpstr>
      <vt:lpstr>Учебное пособие</vt:lpstr>
      <vt:lpstr>Рабочая тетрадь</vt:lpstr>
      <vt:lpstr>Методические рекомендации и методические указания</vt:lpstr>
      <vt:lpstr>*Методическая разработка</vt:lpstr>
      <vt:lpstr>Методическая разработка </vt:lpstr>
      <vt:lpstr>Практикум</vt:lpstr>
      <vt:lpstr>Практикум</vt:lpstr>
      <vt:lpstr>Методическое пособие*</vt:lpstr>
      <vt:lpstr>КУРС ЛЕКЦИЙ</vt:lpstr>
      <vt:lpstr>Учебно-методический комплекс</vt:lpstr>
      <vt:lpstr>Некоторые  принципы, необходимые при создании электронного учебника</vt:lpstr>
      <vt:lpstr>Некоторые  принципы, необходимые при создании электронного учебника</vt:lpstr>
      <vt:lpstr>Некоторые  принципы, необходимые при создании электронного учебника</vt:lpstr>
      <vt:lpstr>Некоторые  принципы, необходимые при создании электронного учебника</vt:lpstr>
      <vt:lpstr>Некоторые  принципы, необходимые при создании электронного учебника</vt:lpstr>
      <vt:lpstr>Некоторые  принципы, необходимые при создании электронного учебника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2014-04-21T07:10:13Z</dcterms:created>
  <dcterms:modified xsi:type="dcterms:W3CDTF">2016-08-29T09:05:32Z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TC101671251049</vt:lpwstr>
  </property>
</Properties>
</file>